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1"/>
  </p:notesMasterIdLst>
  <p:sldIdLst>
    <p:sldId id="412" r:id="rId3"/>
    <p:sldId id="414" r:id="rId4"/>
    <p:sldId id="765" r:id="rId5"/>
    <p:sldId id="767" r:id="rId6"/>
    <p:sldId id="420" r:id="rId7"/>
    <p:sldId id="718" r:id="rId8"/>
    <p:sldId id="798" r:id="rId9"/>
    <p:sldId id="799" r:id="rId10"/>
    <p:sldId id="774" r:id="rId11"/>
    <p:sldId id="866" r:id="rId12"/>
    <p:sldId id="775" r:id="rId13"/>
    <p:sldId id="800" r:id="rId14"/>
    <p:sldId id="777" r:id="rId15"/>
    <p:sldId id="778" r:id="rId16"/>
    <p:sldId id="801" r:id="rId17"/>
    <p:sldId id="802" r:id="rId18"/>
    <p:sldId id="803" r:id="rId19"/>
    <p:sldId id="846" r:id="rId20"/>
    <p:sldId id="804" r:id="rId21"/>
    <p:sldId id="805" r:id="rId22"/>
    <p:sldId id="806" r:id="rId23"/>
    <p:sldId id="807" r:id="rId24"/>
    <p:sldId id="808" r:id="rId25"/>
    <p:sldId id="810" r:id="rId26"/>
    <p:sldId id="786" r:id="rId27"/>
    <p:sldId id="793" r:id="rId28"/>
    <p:sldId id="821" r:id="rId29"/>
    <p:sldId id="822" r:id="rId30"/>
    <p:sldId id="794" r:id="rId31"/>
    <p:sldId id="828" r:id="rId32"/>
    <p:sldId id="833" r:id="rId33"/>
    <p:sldId id="847" r:id="rId34"/>
    <p:sldId id="841" r:id="rId35"/>
    <p:sldId id="811" r:id="rId36"/>
    <p:sldId id="784" r:id="rId37"/>
    <p:sldId id="834" r:id="rId38"/>
    <p:sldId id="874" r:id="rId39"/>
    <p:sldId id="429"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陈洪波" initials="陈"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3171"/>
    <a:srgbClr val="0533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501" autoAdjust="0"/>
  </p:normalViewPr>
  <p:slideViewPr>
    <p:cSldViewPr snapToGrid="0">
      <p:cViewPr varScale="1">
        <p:scale>
          <a:sx n="89" d="100"/>
          <a:sy n="89" d="100"/>
        </p:scale>
        <p:origin x="-84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0"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41"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0422B-EA09-46D8-B6F8-A93BC539EACC}" type="datetimeFigureOut">
              <a:rPr lang="zh-CN" altLang="en-US" smtClean="0"/>
              <a:pPr/>
              <a:t>2023/2/7</a:t>
            </a:fld>
            <a:endParaRPr lang="zh-CN" altLang="en-US"/>
          </a:p>
        </p:txBody>
      </p:sp>
      <p:sp>
        <p:nvSpPr>
          <p:cNvPr id="1048942"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43"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44"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45"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45E2F-BF35-48A9-9D9D-61F41EA4749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幻灯片图像占位符 1"/>
          <p:cNvSpPr>
            <a:spLocks noGrp="1" noRot="1" noChangeAspect="1"/>
          </p:cNvSpPr>
          <p:nvPr>
            <p:ph type="sldImg"/>
          </p:nvPr>
        </p:nvSpPr>
        <p:spPr/>
      </p:sp>
      <p:sp>
        <p:nvSpPr>
          <p:cNvPr id="1048748" name="备注占位符 2"/>
          <p:cNvSpPr>
            <a:spLocks noGrp="1"/>
          </p:cNvSpPr>
          <p:nvPr>
            <p:ph type="body" idx="1"/>
          </p:nvPr>
        </p:nvSpPr>
        <p:spPr/>
        <p:txBody>
          <a:bodyPr/>
          <a:lstStyle/>
          <a:p>
            <a:endParaRPr lang="zh-CN" altLang="en-US"/>
          </a:p>
        </p:txBody>
      </p:sp>
      <p:sp>
        <p:nvSpPr>
          <p:cNvPr id="1048749" name="灯片编号占位符 3"/>
          <p:cNvSpPr>
            <a:spLocks noGrp="1"/>
          </p:cNvSpPr>
          <p:nvPr>
            <p:ph type="sldNum" sz="quarter" idx="10"/>
          </p:nvPr>
        </p:nvSpPr>
        <p:spPr/>
        <p:txBody>
          <a:bodyPr/>
          <a:lstStyle/>
          <a:p>
            <a:fld id="{F7BC8C02-8B97-46BC-8F25-038A1AA7D347}"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8" name="幻灯片图像占位符 1"/>
          <p:cNvSpPr>
            <a:spLocks noGrp="1" noRot="1" noChangeAspect="1"/>
          </p:cNvSpPr>
          <p:nvPr>
            <p:ph type="sldImg"/>
          </p:nvPr>
        </p:nvSpPr>
        <p:spPr/>
      </p:sp>
      <p:sp>
        <p:nvSpPr>
          <p:cNvPr id="1048839" name="备注占位符 2"/>
          <p:cNvSpPr>
            <a:spLocks noGrp="1"/>
          </p:cNvSpPr>
          <p:nvPr>
            <p:ph type="body" idx="1"/>
          </p:nvPr>
        </p:nvSpPr>
        <p:spPr/>
        <p:txBody>
          <a:bodyPr/>
          <a:lstStyle/>
          <a:p>
            <a:endParaRPr lang="zh-CN" altLang="en-US"/>
          </a:p>
        </p:txBody>
      </p:sp>
      <p:sp>
        <p:nvSpPr>
          <p:cNvPr id="1048840" name="灯片编号占位符 3"/>
          <p:cNvSpPr>
            <a:spLocks noGrp="1"/>
          </p:cNvSpPr>
          <p:nvPr>
            <p:ph type="sldNum" sz="quarter" idx="10"/>
          </p:nvPr>
        </p:nvSpPr>
        <p:spPr/>
        <p:txBody>
          <a:bodyPr/>
          <a:lstStyle/>
          <a:p>
            <a:fld id="{F7BC8C02-8B97-46BC-8F25-038A1AA7D347}"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3DB91610-611B-43ED-ABDD-8B5B17BA11E6}"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20"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721"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722" name="日期占位符 3"/>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723" name="页脚占位符 4"/>
          <p:cNvSpPr>
            <a:spLocks noGrp="1"/>
          </p:cNvSpPr>
          <p:nvPr>
            <p:ph type="ftr" sz="quarter" idx="11"/>
          </p:nvPr>
        </p:nvSpPr>
        <p:spPr/>
        <p:txBody>
          <a:bodyPr/>
          <a:lstStyle/>
          <a:p>
            <a:endParaRPr lang="zh-CN" altLang="en-US"/>
          </a:p>
        </p:txBody>
      </p:sp>
      <p:sp>
        <p:nvSpPr>
          <p:cNvPr id="1048724" name="灯片编号占位符 5"/>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10" name="标题 1"/>
          <p:cNvSpPr>
            <a:spLocks noGrp="1"/>
          </p:cNvSpPr>
          <p:nvPr>
            <p:ph type="title"/>
          </p:nvPr>
        </p:nvSpPr>
        <p:spPr/>
        <p:txBody>
          <a:bodyPr/>
          <a:lstStyle/>
          <a:p>
            <a:r>
              <a:rPr lang="zh-CN" altLang="en-US"/>
              <a:t>单击此处编辑母版标题样式</a:t>
            </a:r>
          </a:p>
        </p:txBody>
      </p:sp>
      <p:sp>
        <p:nvSpPr>
          <p:cNvPr id="1048911"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12" name="日期占位符 3"/>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13" name="页脚占位符 4"/>
          <p:cNvSpPr>
            <a:spLocks noGrp="1"/>
          </p:cNvSpPr>
          <p:nvPr>
            <p:ph type="ftr" sz="quarter" idx="11"/>
          </p:nvPr>
        </p:nvSpPr>
        <p:spPr/>
        <p:txBody>
          <a:bodyPr/>
          <a:lstStyle/>
          <a:p>
            <a:endParaRPr lang="zh-CN" altLang="en-US"/>
          </a:p>
        </p:txBody>
      </p:sp>
      <p:sp>
        <p:nvSpPr>
          <p:cNvPr id="1048914" name="灯片编号占位符 5"/>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899"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8900"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01" name="日期占位符 3"/>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02" name="页脚占位符 4"/>
          <p:cNvSpPr>
            <a:spLocks noGrp="1"/>
          </p:cNvSpPr>
          <p:nvPr>
            <p:ph type="ftr" sz="quarter" idx="11"/>
          </p:nvPr>
        </p:nvSpPr>
        <p:spPr/>
        <p:txBody>
          <a:bodyPr/>
          <a:lstStyle/>
          <a:p>
            <a:endParaRPr lang="zh-CN" altLang="en-US"/>
          </a:p>
        </p:txBody>
      </p:sp>
      <p:sp>
        <p:nvSpPr>
          <p:cNvPr id="1048903" name="灯片编号占位符 5"/>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579438" y="764704"/>
            <a:ext cx="1079500" cy="152400"/>
          </a:xfrm>
          <a:prstGeom prst="rect">
            <a:avLst/>
          </a:prstGeom>
          <a:solidFill>
            <a:srgbClr val="FF66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lstStyle>
            <a:lvl1pPr algn="l" eaLnBrk="0" hangingPunct="0">
              <a:defRPr kumimoji="1">
                <a:solidFill>
                  <a:schemeClr val="tx1"/>
                </a:solidFill>
                <a:latin typeface="Calibri" panose="020F0502020204030204" charset="0"/>
                <a:ea typeface="宋体" panose="02010600030101010101" pitchFamily="2" charset="-122"/>
              </a:defRPr>
            </a:lvl1pPr>
            <a:lvl2pPr marL="742950" indent="-285750" algn="l" eaLnBrk="0" hangingPunct="0">
              <a:defRPr kumimoji="1">
                <a:solidFill>
                  <a:schemeClr val="tx1"/>
                </a:solidFill>
                <a:latin typeface="Calibri" panose="020F0502020204030204" charset="0"/>
                <a:ea typeface="宋体" panose="02010600030101010101" pitchFamily="2" charset="-122"/>
              </a:defRPr>
            </a:lvl2pPr>
            <a:lvl3pPr marL="1143000" indent="-228600" algn="l" eaLnBrk="0" hangingPunct="0">
              <a:defRPr kumimoji="1">
                <a:solidFill>
                  <a:schemeClr val="tx1"/>
                </a:solidFill>
                <a:latin typeface="Calibri" panose="020F0502020204030204" charset="0"/>
                <a:ea typeface="宋体" panose="02010600030101010101" pitchFamily="2" charset="-122"/>
              </a:defRPr>
            </a:lvl3pPr>
            <a:lvl4pPr marL="1600200" indent="-228600" algn="l" eaLnBrk="0" hangingPunct="0">
              <a:defRPr kumimoji="1">
                <a:solidFill>
                  <a:schemeClr val="tx1"/>
                </a:solidFill>
                <a:latin typeface="Calibri" panose="020F0502020204030204" charset="0"/>
                <a:ea typeface="宋体" panose="02010600030101010101" pitchFamily="2" charset="-122"/>
              </a:defRPr>
            </a:lvl4pPr>
            <a:lvl5pPr marL="2057400" indent="-228600" algn="l" eaLnBrk="0" hangingPunct="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eaLnBrk="1" hangingPunct="1">
              <a:buClr>
                <a:srgbClr val="000000"/>
              </a:buClr>
              <a:buSzPct val="100000"/>
              <a:defRPr/>
            </a:pPr>
            <a:endParaRPr kumimoji="0" lang="zh-CN" altLang="en-US" b="0">
              <a:latin typeface="Arial" panose="020B0604020202020204" pitchFamily="34" charset="0"/>
            </a:endParaRPr>
          </a:p>
        </p:txBody>
      </p:sp>
      <p:sp>
        <p:nvSpPr>
          <p:cNvPr id="5" name="Rectangle 5"/>
          <p:cNvSpPr>
            <a:spLocks noChangeArrowheads="1"/>
          </p:cNvSpPr>
          <p:nvPr userDrawn="1"/>
        </p:nvSpPr>
        <p:spPr bwMode="auto">
          <a:xfrm>
            <a:off x="1631504" y="764704"/>
            <a:ext cx="539750" cy="152400"/>
          </a:xfrm>
          <a:prstGeom prst="rect">
            <a:avLst/>
          </a:prstGeom>
          <a:solidFill>
            <a:srgbClr val="3366FF"/>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lstStyle>
            <a:lvl1pPr algn="l" eaLnBrk="0" hangingPunct="0">
              <a:defRPr kumimoji="1">
                <a:solidFill>
                  <a:schemeClr val="tx1"/>
                </a:solidFill>
                <a:latin typeface="Calibri" panose="020F0502020204030204" charset="0"/>
                <a:ea typeface="宋体" panose="02010600030101010101" pitchFamily="2" charset="-122"/>
              </a:defRPr>
            </a:lvl1pPr>
            <a:lvl2pPr marL="742950" indent="-285750" algn="l" eaLnBrk="0" hangingPunct="0">
              <a:defRPr kumimoji="1">
                <a:solidFill>
                  <a:schemeClr val="tx1"/>
                </a:solidFill>
                <a:latin typeface="Calibri" panose="020F0502020204030204" charset="0"/>
                <a:ea typeface="宋体" panose="02010600030101010101" pitchFamily="2" charset="-122"/>
              </a:defRPr>
            </a:lvl2pPr>
            <a:lvl3pPr marL="1143000" indent="-228600" algn="l" eaLnBrk="0" hangingPunct="0">
              <a:defRPr kumimoji="1">
                <a:solidFill>
                  <a:schemeClr val="tx1"/>
                </a:solidFill>
                <a:latin typeface="Calibri" panose="020F0502020204030204" charset="0"/>
                <a:ea typeface="宋体" panose="02010600030101010101" pitchFamily="2" charset="-122"/>
              </a:defRPr>
            </a:lvl3pPr>
            <a:lvl4pPr marL="1600200" indent="-228600" algn="l" eaLnBrk="0" hangingPunct="0">
              <a:defRPr kumimoji="1">
                <a:solidFill>
                  <a:schemeClr val="tx1"/>
                </a:solidFill>
                <a:latin typeface="Calibri" panose="020F0502020204030204" charset="0"/>
                <a:ea typeface="宋体" panose="02010600030101010101" pitchFamily="2" charset="-122"/>
              </a:defRPr>
            </a:lvl4pPr>
            <a:lvl5pPr marL="2057400" indent="-228600" algn="l" eaLnBrk="0" hangingPunct="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eaLnBrk="1" hangingPunct="1">
              <a:buClr>
                <a:srgbClr val="000000"/>
              </a:buClr>
              <a:buSzPct val="100000"/>
              <a:defRPr/>
            </a:pPr>
            <a:endParaRPr kumimoji="0" lang="zh-CN" altLang="en-US" b="0">
              <a:latin typeface="Arial" panose="020B0604020202020204" pitchFamily="34" charset="0"/>
            </a:endParaRPr>
          </a:p>
        </p:txBody>
      </p:sp>
      <p:sp>
        <p:nvSpPr>
          <p:cNvPr id="2" name="标题 1"/>
          <p:cNvSpPr>
            <a:spLocks noGrp="1"/>
          </p:cNvSpPr>
          <p:nvPr>
            <p:ph type="title"/>
          </p:nvPr>
        </p:nvSpPr>
        <p:spPr>
          <a:xfrm>
            <a:off x="407368" y="116632"/>
            <a:ext cx="10972800" cy="850106"/>
          </a:xfrm>
          <a:prstGeom prst="rect">
            <a:avLst/>
          </a:prstGeom>
        </p:spPr>
        <p:txBody>
          <a:bodyPr/>
          <a:lstStyle>
            <a:lvl1pPr algn="l" rtl="0" eaLnBrk="0" fontAlgn="base" hangingPunct="0">
              <a:spcBef>
                <a:spcPct val="0"/>
              </a:spcBef>
              <a:spcAft>
                <a:spcPct val="0"/>
              </a:spcAft>
              <a:defRPr kumimoji="1" lang="zh-CN" altLang="en-US" sz="4000" b="0" kern="0" dirty="0">
                <a:solidFill>
                  <a:schemeClr val="tx2"/>
                </a:solidFill>
                <a:latin typeface="微软雅黑" panose="020B0503020204020204" charset="-122"/>
                <a:ea typeface="微软雅黑" panose="020B0503020204020204" charset="-122"/>
                <a:cs typeface="宋体" panose="02010600030101010101" pitchFamily="2" charset="-122"/>
              </a:defRPr>
            </a:lvl1pPr>
          </a:lstStyle>
          <a:p>
            <a:r>
              <a:rPr lang="zh-CN" altLang="en-US" dirty="0"/>
              <a:t>单击此处编辑母版标题样式</a:t>
            </a:r>
          </a:p>
        </p:txBody>
      </p:sp>
      <p:sp>
        <p:nvSpPr>
          <p:cNvPr id="6" name="内容占位符 2"/>
          <p:cNvSpPr>
            <a:spLocks noGrp="1"/>
          </p:cNvSpPr>
          <p:nvPr>
            <p:ph idx="1"/>
          </p:nvPr>
        </p:nvSpPr>
        <p:spPr>
          <a:xfrm>
            <a:off x="838200" y="1525934"/>
            <a:ext cx="10515600" cy="4711378"/>
          </a:xfrm>
          <a:prstGeom prst="rect">
            <a:avLst/>
          </a:prstGeom>
        </p:spPr>
        <p:txBody>
          <a:bodyPr/>
          <a:lstStyle>
            <a:lvl1pPr marL="342900" indent="-342900">
              <a:lnSpc>
                <a:spcPct val="130000"/>
              </a:lnSpc>
              <a:spcBef>
                <a:spcPts val="600"/>
              </a:spcBef>
              <a:spcAft>
                <a:spcPts val="600"/>
              </a:spcAft>
              <a:buClr>
                <a:srgbClr val="3A5FAD"/>
              </a:buClr>
              <a:buFont typeface="Arial" panose="020B0604020202020204" pitchFamily="34" charset="0"/>
              <a:buChar char="•"/>
              <a:defRPr>
                <a:latin typeface="微软雅黑" panose="020B0503020204020204" charset="-122"/>
                <a:ea typeface="微软雅黑" panose="020B0503020204020204" charset="-122"/>
              </a:defRPr>
            </a:lvl1pPr>
            <a:lvl2pPr>
              <a:lnSpc>
                <a:spcPct val="130000"/>
              </a:lnSpc>
              <a:spcBef>
                <a:spcPts val="600"/>
              </a:spcBef>
              <a:spcAft>
                <a:spcPts val="600"/>
              </a:spcAft>
              <a:buClr>
                <a:srgbClr val="3A5FAD"/>
              </a:buClr>
              <a:defRPr>
                <a:latin typeface="微软雅黑" panose="020B0503020204020204" charset="-122"/>
                <a:ea typeface="微软雅黑" panose="020B0503020204020204" charset="-122"/>
              </a:defRPr>
            </a:lvl2pPr>
            <a:lvl3pPr>
              <a:lnSpc>
                <a:spcPct val="130000"/>
              </a:lnSpc>
              <a:spcBef>
                <a:spcPts val="600"/>
              </a:spcBef>
              <a:spcAft>
                <a:spcPts val="600"/>
              </a:spcAft>
              <a:buClr>
                <a:srgbClr val="3A5FAD"/>
              </a:buClr>
              <a:defRPr>
                <a:latin typeface="微软雅黑" panose="020B0503020204020204" charset="-122"/>
                <a:ea typeface="微软雅黑" panose="020B0503020204020204" charset="-122"/>
              </a:defRPr>
            </a:lvl3pPr>
            <a:lvl4pPr>
              <a:lnSpc>
                <a:spcPct val="130000"/>
              </a:lnSpc>
              <a:spcBef>
                <a:spcPts val="600"/>
              </a:spcBef>
              <a:spcAft>
                <a:spcPts val="600"/>
              </a:spcAft>
              <a:defRPr>
                <a:latin typeface="微软雅黑" panose="020B0503020204020204" charset="-122"/>
                <a:ea typeface="微软雅黑" panose="020B0503020204020204" charset="-122"/>
              </a:defRPr>
            </a:lvl4pPr>
            <a:lvl5pPr>
              <a:lnSpc>
                <a:spcPct val="130000"/>
              </a:lnSpc>
              <a:spcBef>
                <a:spcPts val="600"/>
              </a:spcBef>
              <a:spcAft>
                <a:spcPts val="600"/>
              </a:spcAft>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TextBox 1"/>
          <p:cNvSpPr txBox="1"/>
          <p:nvPr userDrawn="1"/>
        </p:nvSpPr>
        <p:spPr>
          <a:xfrm>
            <a:off x="11222658" y="6525344"/>
            <a:ext cx="922014" cy="307764"/>
          </a:xfrm>
          <a:prstGeom prst="rect">
            <a:avLst/>
          </a:prstGeom>
          <a:noFill/>
        </p:spPr>
        <p:txBody>
          <a:bodyPr wrap="square" lIns="121909" tIns="60954" rIns="121909" bIns="60954">
            <a:spAutoFit/>
          </a:bodyPr>
          <a:lstStyle/>
          <a:p>
            <a:pPr algn="r">
              <a:defRPr/>
            </a:pPr>
            <a:r>
              <a:rPr lang="en-US" altLang="zh-CN" sz="1200" dirty="0">
                <a:solidFill>
                  <a:schemeClr val="bg1">
                    <a:lumMod val="50000"/>
                  </a:schemeClr>
                </a:solidFill>
                <a:latin typeface="微软雅黑" panose="020B0503020204020204" charset="-122"/>
                <a:ea typeface="微软雅黑" panose="020B0503020204020204" charset="-122"/>
              </a:rPr>
              <a:t>Page </a:t>
            </a:r>
            <a:fld id="{238B6058-B6EB-4A87-8743-4BC5145744A4}" type="slidenum">
              <a:rPr lang="zh-CN" altLang="en-US" sz="1200" dirty="0" smtClean="0">
                <a:solidFill>
                  <a:schemeClr val="bg1">
                    <a:lumMod val="50000"/>
                  </a:schemeClr>
                </a:solidFill>
                <a:latin typeface="微软雅黑" panose="020B0503020204020204" charset="-122"/>
                <a:ea typeface="微软雅黑" panose="020B0503020204020204" charset="-122"/>
              </a:rPr>
              <a:pPr algn="r">
                <a:defRPr/>
              </a:pPr>
              <a:t>‹#›</a:t>
            </a:fld>
            <a:endParaRPr lang="zh-CN" altLang="en-US" sz="12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048884" name="矩形 11227"/>
          <p:cNvSpPr/>
          <p:nvPr/>
        </p:nvSpPr>
        <p:spPr>
          <a:xfrm>
            <a:off x="0" y="0"/>
            <a:ext cx="12192000" cy="6858000"/>
          </a:xfrm>
          <a:prstGeom prst="rect">
            <a:avLst/>
          </a:prstGeom>
          <a:blipFill>
            <a:blip r:embed="rId2"/>
            <a:srcRect/>
            <a:stretch>
              <a:fillRect t="-9236" b="-92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85" name="矩形 1539"/>
          <p:cNvSpPr/>
          <p:nvPr/>
        </p:nvSpPr>
        <p:spPr>
          <a:xfrm>
            <a:off x="0" y="0"/>
            <a:ext cx="12192000" cy="6858000"/>
          </a:xfrm>
          <a:prstGeom prst="rect">
            <a:avLst/>
          </a:prstGeom>
          <a:solidFill>
            <a:schemeClr val="tx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36" name="直接连接符 7"/>
          <p:cNvCxnSpPr/>
          <p:nvPr/>
        </p:nvCxnSpPr>
        <p:spPr>
          <a:xfrm>
            <a:off x="5205046" y="1348014"/>
            <a:ext cx="0" cy="2511425"/>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48886" name="副标题 2"/>
          <p:cNvSpPr>
            <a:spLocks noGrp="1"/>
          </p:cNvSpPr>
          <p:nvPr>
            <p:ph type="subTitle" idx="1" hasCustomPrompt="1"/>
          </p:nvPr>
        </p:nvSpPr>
        <p:spPr>
          <a:xfrm>
            <a:off x="5512527" y="2497634"/>
            <a:ext cx="6007962" cy="341632"/>
          </a:xfrm>
        </p:spPr>
        <p:txBody>
          <a:bodyPr anchor="ctr">
            <a:norm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048887" name="标题 1"/>
          <p:cNvSpPr>
            <a:spLocks noGrp="1"/>
          </p:cNvSpPr>
          <p:nvPr>
            <p:ph type="ctrTitle" hasCustomPrompt="1"/>
          </p:nvPr>
        </p:nvSpPr>
        <p:spPr>
          <a:xfrm>
            <a:off x="5512527" y="1348014"/>
            <a:ext cx="6007962" cy="1011595"/>
          </a:xfrm>
        </p:spPr>
        <p:txBody>
          <a:bodyPr anchor="b">
            <a:normAutofit/>
          </a:bodyPr>
          <a:lstStyle>
            <a:lvl1pPr algn="l">
              <a:lnSpc>
                <a:spcPct val="90000"/>
              </a:lnSpc>
              <a:defRPr sz="3200">
                <a:solidFill>
                  <a:schemeClr val="bg1"/>
                </a:solidFill>
              </a:defRPr>
            </a:lvl1pPr>
          </a:lstStyle>
          <a:p>
            <a:r>
              <a:rPr lang="zh-CN" altLang="en-US" dirty="0"/>
              <a:t>单击此处编辑标题</a:t>
            </a: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1048628" name="矩形 5"/>
          <p:cNvSpPr/>
          <p:nvPr/>
        </p:nvSpPr>
        <p:spPr>
          <a:xfrm>
            <a:off x="0" y="2133600"/>
            <a:ext cx="12192000" cy="2590800"/>
          </a:xfrm>
          <a:prstGeom prst="rect">
            <a:avLst/>
          </a:prstGeom>
          <a:blipFill>
            <a:blip r:embed="rId2"/>
            <a:srcRect/>
            <a:stretch>
              <a:fillRect t="-170107" b="-434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29" name="矩形 44"/>
          <p:cNvSpPr/>
          <p:nvPr/>
        </p:nvSpPr>
        <p:spPr>
          <a:xfrm>
            <a:off x="0" y="2133600"/>
            <a:ext cx="12192000" cy="2590800"/>
          </a:xfrm>
          <a:prstGeom prst="rect">
            <a:avLst/>
          </a:prstGeom>
          <a:solidFill>
            <a:schemeClr val="tx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48630" name="标题 1"/>
          <p:cNvSpPr>
            <a:spLocks noGrp="1"/>
          </p:cNvSpPr>
          <p:nvPr>
            <p:ph type="title" hasCustomPrompt="1"/>
          </p:nvPr>
        </p:nvSpPr>
        <p:spPr>
          <a:xfrm>
            <a:off x="5685246" y="2497185"/>
            <a:ext cx="5835242" cy="656792"/>
          </a:xfrm>
        </p:spPr>
        <p:txBody>
          <a:bodyPr anchor="b" anchorCtr="0">
            <a:normAutofit/>
          </a:bodyPr>
          <a:lstStyle>
            <a:lvl1pPr algn="l">
              <a:lnSpc>
                <a:spcPct val="90000"/>
              </a:lnSpc>
              <a:defRPr sz="2800" b="1">
                <a:solidFill>
                  <a:schemeClr val="bg1"/>
                </a:solidFill>
              </a:defRPr>
            </a:lvl1pPr>
          </a:lstStyle>
          <a:p>
            <a:r>
              <a:rPr lang="zh-CN" altLang="en-US" dirty="0"/>
              <a:t>单击此处编辑标题</a:t>
            </a:r>
          </a:p>
        </p:txBody>
      </p:sp>
      <p:sp>
        <p:nvSpPr>
          <p:cNvPr id="1048631" name="文本占位符 2"/>
          <p:cNvSpPr>
            <a:spLocks noGrp="1"/>
          </p:cNvSpPr>
          <p:nvPr>
            <p:ph type="body" idx="1"/>
          </p:nvPr>
        </p:nvSpPr>
        <p:spPr>
          <a:xfrm>
            <a:off x="5685245" y="3211127"/>
            <a:ext cx="5850097" cy="1015623"/>
          </a:xfrm>
        </p:spPr>
        <p:txBody>
          <a:bodyPr anchor="t">
            <a:normAutofit/>
          </a:bodyPr>
          <a:lstStyle>
            <a:lvl1pPr marL="0" indent="0" algn="l">
              <a:lnSpc>
                <a:spcPct val="90000"/>
              </a:lnSpc>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cxnSp>
        <p:nvCxnSpPr>
          <p:cNvPr id="3145729" name="直接连接符 6"/>
          <p:cNvCxnSpPr/>
          <p:nvPr/>
        </p:nvCxnSpPr>
        <p:spPr>
          <a:xfrm>
            <a:off x="5292970" y="2133600"/>
            <a:ext cx="0" cy="172583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890" name="标题 1"/>
          <p:cNvSpPr>
            <a:spLocks noGrp="1"/>
          </p:cNvSpPr>
          <p:nvPr>
            <p:ph type="title"/>
          </p:nvPr>
        </p:nvSpPr>
        <p:spPr/>
        <p:txBody>
          <a:bodyPr/>
          <a:lstStyle/>
          <a:p>
            <a:r>
              <a:rPr lang="zh-CN" altLang="en-US" dirty="0"/>
              <a:t>单击此处编辑母版标题样式</a:t>
            </a:r>
          </a:p>
        </p:txBody>
      </p:sp>
      <p:sp>
        <p:nvSpPr>
          <p:cNvPr id="1048891"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2" name="日期占位符 6"/>
          <p:cNvSpPr>
            <a:spLocks noGrp="1"/>
          </p:cNvSpPr>
          <p:nvPr>
            <p:ph type="dt" sz="half" idx="10"/>
          </p:nvPr>
        </p:nvSpPr>
        <p:spPr/>
        <p:txBody>
          <a:bodyPr/>
          <a:lstStyle/>
          <a:p>
            <a:fld id="{69876C10-2126-485F-AECA-8AFC80FCFAC7}" type="datetime1">
              <a:rPr lang="zh-CN" altLang="en-US" smtClean="0"/>
              <a:pPr/>
              <a:t>2023/2/7</a:t>
            </a:fld>
            <a:endParaRPr lang="zh-CN" altLang="en-US"/>
          </a:p>
        </p:txBody>
      </p:sp>
      <p:sp>
        <p:nvSpPr>
          <p:cNvPr id="1048893" name="页脚占位符 7"/>
          <p:cNvSpPr>
            <a:spLocks noGrp="1"/>
          </p:cNvSpPr>
          <p:nvPr>
            <p:ph type="ftr" sz="quarter" idx="11"/>
          </p:nvPr>
        </p:nvSpPr>
        <p:spPr/>
        <p:txBody>
          <a:bodyPr/>
          <a:lstStyle/>
          <a:p>
            <a:r>
              <a:rPr lang="en-US" altLang="zh-CN" dirty="0"/>
              <a:t>www.wps.cn</a:t>
            </a:r>
            <a:endParaRPr lang="zh-CN" altLang="en-US" dirty="0"/>
          </a:p>
        </p:txBody>
      </p:sp>
      <p:sp>
        <p:nvSpPr>
          <p:cNvPr id="1048894"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73" name="标题 1"/>
          <p:cNvSpPr>
            <a:spLocks noGrp="1"/>
          </p:cNvSpPr>
          <p:nvPr>
            <p:ph type="title"/>
          </p:nvPr>
        </p:nvSpPr>
        <p:spPr/>
        <p:txBody>
          <a:bodyPr/>
          <a:lstStyle/>
          <a:p>
            <a:r>
              <a:rPr lang="zh-CN" altLang="en-US"/>
              <a:t>单击此处编辑母版标题样式</a:t>
            </a:r>
          </a:p>
        </p:txBody>
      </p:sp>
      <p:sp>
        <p:nvSpPr>
          <p:cNvPr id="1048874" name="日期占位符 5"/>
          <p:cNvSpPr>
            <a:spLocks noGrp="1"/>
          </p:cNvSpPr>
          <p:nvPr>
            <p:ph type="dt" sz="half" idx="10"/>
          </p:nvPr>
        </p:nvSpPr>
        <p:spPr/>
        <p:txBody>
          <a:bodyPr/>
          <a:lstStyle/>
          <a:p>
            <a:fld id="{239174B2-54A1-4B8C-B8F1-436A3B3F57A1}" type="datetime1">
              <a:rPr lang="zh-CN" altLang="en-US" smtClean="0"/>
              <a:pPr/>
              <a:t>2023/2/7</a:t>
            </a:fld>
            <a:endParaRPr lang="zh-CN" altLang="en-US"/>
          </a:p>
        </p:txBody>
      </p:sp>
      <p:sp>
        <p:nvSpPr>
          <p:cNvPr id="1048875" name="页脚占位符 6"/>
          <p:cNvSpPr>
            <a:spLocks noGrp="1"/>
          </p:cNvSpPr>
          <p:nvPr>
            <p:ph type="ftr" sz="quarter" idx="11"/>
          </p:nvPr>
        </p:nvSpPr>
        <p:spPr/>
        <p:txBody>
          <a:bodyPr/>
          <a:lstStyle/>
          <a:p>
            <a:r>
              <a:rPr lang="en-US" altLang="zh-CN" dirty="0"/>
              <a:t>www.wps.cn</a:t>
            </a:r>
            <a:endParaRPr lang="zh-CN" altLang="en-US" dirty="0"/>
          </a:p>
        </p:txBody>
      </p:sp>
      <p:sp>
        <p:nvSpPr>
          <p:cNvPr id="1048876"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048879" name="矩形 6"/>
          <p:cNvSpPr/>
          <p:nvPr/>
        </p:nvSpPr>
        <p:spPr>
          <a:xfrm>
            <a:off x="0" y="0"/>
            <a:ext cx="12192000" cy="6858000"/>
          </a:xfrm>
          <a:prstGeom prst="rect">
            <a:avLst/>
          </a:prstGeom>
          <a:blipFill>
            <a:blip r:embed="rId2"/>
            <a:srcRect/>
            <a:stretch>
              <a:fillRect t="-9236" b="-92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80" name="矩形 33"/>
          <p:cNvSpPr/>
          <p:nvPr/>
        </p:nvSpPr>
        <p:spPr>
          <a:xfrm>
            <a:off x="0" y="0"/>
            <a:ext cx="12192000" cy="6858000"/>
          </a:xfrm>
          <a:prstGeom prst="rect">
            <a:avLst/>
          </a:prstGeom>
          <a:solidFill>
            <a:schemeClr val="tx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48881" name="标题 1"/>
          <p:cNvSpPr>
            <a:spLocks noGrp="1"/>
          </p:cNvSpPr>
          <p:nvPr>
            <p:ph type="ctrTitle" hasCustomPrompt="1"/>
          </p:nvPr>
        </p:nvSpPr>
        <p:spPr>
          <a:xfrm>
            <a:off x="3257550" y="2220576"/>
            <a:ext cx="5676900" cy="980911"/>
          </a:xfrm>
        </p:spPr>
        <p:txBody>
          <a:bodyPr lIns="90000" tIns="46800" rIns="90000" bIns="46800" anchor="b">
            <a:normAutofit/>
          </a:bodyPr>
          <a:lstStyle>
            <a:lvl1pPr marL="0" indent="0" algn="ctr">
              <a:lnSpc>
                <a:spcPct val="90000"/>
              </a:lnSpc>
              <a:buFont typeface="Arial" panose="020B0604020202020204" pitchFamily="34" charset="0"/>
              <a:buNone/>
              <a:defRPr sz="3200">
                <a:solidFill>
                  <a:schemeClr val="bg1"/>
                </a:solidFill>
              </a:defRPr>
            </a:lvl1pPr>
          </a:lstStyle>
          <a:p>
            <a:r>
              <a:rPr lang="zh-CN" altLang="en-US" dirty="0"/>
              <a:t>单击此处编辑标题</a:t>
            </a:r>
          </a:p>
        </p:txBody>
      </p:sp>
      <p:sp>
        <p:nvSpPr>
          <p:cNvPr id="1048882" name="文本占位符 62"/>
          <p:cNvSpPr>
            <a:spLocks noGrp="1"/>
          </p:cNvSpPr>
          <p:nvPr>
            <p:ph type="body" sz="quarter" idx="17" hasCustomPrompt="1"/>
          </p:nvPr>
        </p:nvSpPr>
        <p:spPr>
          <a:xfrm>
            <a:off x="3257550" y="3407851"/>
            <a:ext cx="5676900" cy="313932"/>
          </a:xfrm>
        </p:spPr>
        <p:txBody>
          <a:bodyPr vert="horz" lIns="90000" tIns="46800" rIns="90000" bIns="46800" rtlCol="0" anchor="b" anchorCtr="0">
            <a:normAutofit/>
          </a:bodyPr>
          <a:lstStyle>
            <a:lvl1pPr marL="0" indent="0" algn="ctr">
              <a:lnSpc>
                <a:spcPct val="90000"/>
              </a:lnSpc>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单击此处编辑文本</a:t>
            </a:r>
            <a:endParaRPr lang="en-US" altLang="zh-CN" dirty="0"/>
          </a:p>
        </p:txBody>
      </p:sp>
      <p:sp>
        <p:nvSpPr>
          <p:cNvPr id="1048883" name="文本占位符 62"/>
          <p:cNvSpPr>
            <a:spLocks noGrp="1"/>
          </p:cNvSpPr>
          <p:nvPr>
            <p:ph type="body" sz="quarter" idx="18" hasCustomPrompt="1"/>
          </p:nvPr>
        </p:nvSpPr>
        <p:spPr>
          <a:xfrm>
            <a:off x="3257550" y="3790096"/>
            <a:ext cx="5676900" cy="313932"/>
          </a:xfrm>
        </p:spPr>
        <p:txBody>
          <a:bodyPr vert="horz" lIns="90000" tIns="46800" rIns="90000" bIns="46800" rtlCol="0">
            <a:normAutofit/>
          </a:bodyPr>
          <a:lstStyle>
            <a:lvl1pPr marL="0" indent="0" algn="ctr">
              <a:lnSpc>
                <a:spcPct val="90000"/>
              </a:lnSpc>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单击此处编辑文本</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048866" name="矩形 2"/>
          <p:cNvSpPr/>
          <p:nvPr userDrawn="1"/>
        </p:nvSpPr>
        <p:spPr>
          <a:xfrm>
            <a:off x="0" y="6707188"/>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097156" name="图片 7"/>
          <p:cNvPicPr>
            <a:picLocks noChangeAspect="1"/>
          </p:cNvPicPr>
          <p:nvPr userDrawn="1"/>
        </p:nvPicPr>
        <p:blipFill rotWithShape="1">
          <a:blip r:embed="rId2" cstate="print"/>
          <a:srcRect t="5635" b="23470"/>
          <a:stretch>
            <a:fillRect/>
          </a:stretch>
        </p:blipFill>
        <p:spPr>
          <a:xfrm>
            <a:off x="0" y="1125538"/>
            <a:ext cx="12192000" cy="5762356"/>
          </a:xfrm>
          <a:prstGeom prst="rect">
            <a:avLst/>
          </a:prstGeom>
        </p:spPr>
      </p:pic>
      <p:sp>
        <p:nvSpPr>
          <p:cNvPr id="1048729"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30" name="日期占位符 3"/>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731" name="页脚占位符 4"/>
          <p:cNvSpPr>
            <a:spLocks noGrp="1"/>
          </p:cNvSpPr>
          <p:nvPr>
            <p:ph type="ftr" sz="quarter" idx="11"/>
          </p:nvPr>
        </p:nvSpPr>
        <p:spPr/>
        <p:txBody>
          <a:bodyPr/>
          <a:lstStyle/>
          <a:p>
            <a:endParaRPr lang="zh-CN" altLang="en-US"/>
          </a:p>
        </p:txBody>
      </p:sp>
      <p:sp>
        <p:nvSpPr>
          <p:cNvPr id="1048732" name="灯片编号占位符 5"/>
          <p:cNvSpPr>
            <a:spLocks noGrp="1"/>
          </p:cNvSpPr>
          <p:nvPr>
            <p:ph type="sldNum" sz="quarter" idx="12"/>
          </p:nvPr>
        </p:nvSpPr>
        <p:spPr/>
        <p:txBody>
          <a:bodyPr/>
          <a:lstStyle/>
          <a:p>
            <a:fld id="{2B853400-F681-48EC-B53A-26E11F60FFBC}" type="slidenum">
              <a:rPr lang="zh-CN" altLang="en-US" smtClean="0"/>
              <a:pPr/>
              <a:t>‹#›</a:t>
            </a:fld>
            <a:endParaRPr lang="zh-CN" altLang="en-US"/>
          </a:p>
        </p:txBody>
      </p:sp>
      <p:sp>
        <p:nvSpPr>
          <p:cNvPr id="1048733" name="矩形 6"/>
          <p:cNvSpPr/>
          <p:nvPr userDrawn="1"/>
        </p:nvSpPr>
        <p:spPr>
          <a:xfrm>
            <a:off x="-8926" y="1125537"/>
            <a:ext cx="12200926" cy="5762355"/>
          </a:xfrm>
          <a:prstGeom prst="rect">
            <a:avLst/>
          </a:prstGeom>
          <a:solidFill>
            <a:srgbClr val="0B89F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48734" name="矩形 8"/>
          <p:cNvSpPr/>
          <p:nvPr userDrawn="1"/>
        </p:nvSpPr>
        <p:spPr>
          <a:xfrm>
            <a:off x="288925" y="330200"/>
            <a:ext cx="193675" cy="698500"/>
          </a:xfrm>
          <a:prstGeom prst="rect">
            <a:avLst/>
          </a:prstGeom>
          <a:solidFill>
            <a:srgbClr val="0B89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48735" name="矩形 9"/>
          <p:cNvSpPr/>
          <p:nvPr userDrawn="1"/>
        </p:nvSpPr>
        <p:spPr>
          <a:xfrm>
            <a:off x="548596" y="565078"/>
            <a:ext cx="180883" cy="463621"/>
          </a:xfrm>
          <a:prstGeom prst="rect">
            <a:avLst/>
          </a:prstGeom>
          <a:solidFill>
            <a:srgbClr val="0B89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48736" name="矩形 10"/>
          <p:cNvSpPr/>
          <p:nvPr userDrawn="1"/>
        </p:nvSpPr>
        <p:spPr>
          <a:xfrm>
            <a:off x="795475" y="762000"/>
            <a:ext cx="182425" cy="266699"/>
          </a:xfrm>
          <a:prstGeom prst="rect">
            <a:avLst/>
          </a:prstGeom>
          <a:solidFill>
            <a:srgbClr val="0B89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48737" name="Rectangle 24"/>
          <p:cNvSpPr/>
          <p:nvPr userDrawn="1"/>
        </p:nvSpPr>
        <p:spPr bwMode="auto">
          <a:xfrm>
            <a:off x="7355177" y="0"/>
            <a:ext cx="4699679" cy="1076797"/>
          </a:xfrm>
          <a:prstGeom prst="rect">
            <a:avLst/>
          </a:prstGeom>
          <a:noFill/>
          <a:ln>
            <a:noFill/>
          </a:ln>
        </p:spPr>
        <p:txBody>
          <a:bodyPr lIns="0" tIns="0" rIns="0" bIns="0" anchor="t"/>
          <a:lstStyle/>
          <a:p>
            <a:pPr algn="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rPr>
              <a:t>资产云开放协同创新中心</a:t>
            </a:r>
            <a:endParaRPr lang="en-US" altLang="zh-CN"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endParaRPr>
          </a:p>
          <a:p>
            <a:pPr algn="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rPr>
              <a:t>杭州市西湖区保俶北路</a:t>
            </a:r>
            <a:r>
              <a:rPr lang="en-US" altLang="zh-CN"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rPr>
              <a:t>93</a:t>
            </a:r>
            <a:r>
              <a:rPr lang="zh-CN" altLang="en-US"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rPr>
              <a:t>号</a:t>
            </a:r>
            <a:endParaRPr lang="en-US" altLang="zh-CN"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endParaRPr>
          </a:p>
          <a:p>
            <a:pPr algn="r">
              <a:lnSpc>
                <a:spcPct val="150000"/>
              </a:lnSpc>
            </a:pPr>
            <a:r>
              <a:rPr lang="en-US"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rPr>
              <a:t>http://assetcloud.gov.cn    </a:t>
            </a:r>
            <a:r>
              <a:rPr lang="en-US" altLang="zh-CN" sz="1600" dirty="0">
                <a:solidFill>
                  <a:schemeClr val="tx1">
                    <a:lumMod val="75000"/>
                    <a:lumOff val="25000"/>
                  </a:schemeClr>
                </a:solidFill>
                <a:latin typeface="微软雅黑" panose="020B0503020204020204" charset="-122"/>
                <a:ea typeface="微软雅黑" panose="020B0503020204020204" charset="-122"/>
                <a:cs typeface="Aparajita" pitchFamily="34" charset="0"/>
              </a:rPr>
              <a:t>4008950059</a:t>
            </a:r>
            <a:endParaRPr lang="en-US" sz="1600" dirty="0">
              <a:solidFill>
                <a:schemeClr val="tx1">
                  <a:lumMod val="75000"/>
                  <a:lumOff val="25000"/>
                </a:schemeClr>
              </a:solidFill>
              <a:latin typeface="微软雅黑" panose="020B0503020204020204" charset="-122"/>
              <a:ea typeface="微软雅黑" panose="020B0503020204020204" charset="-122"/>
              <a:cs typeface="Aparajita" pitchFamily="34" charset="0"/>
              <a:sym typeface="Bevan"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2097164" name="Picture 5"/>
          <p:cNvPicPr>
            <a:picLocks noChangeAspect="1" noChangeArrowheads="1"/>
          </p:cNvPicPr>
          <p:nvPr userDrawn="1"/>
        </p:nvPicPr>
        <p:blipFill>
          <a:blip r:embed="rId2" cstate="print"/>
          <a:srcRect/>
          <a:stretch>
            <a:fillRect/>
          </a:stretch>
        </p:blipFill>
        <p:spPr bwMode="auto">
          <a:xfrm>
            <a:off x="11176001" y="195264"/>
            <a:ext cx="759884" cy="377825"/>
          </a:xfrm>
          <a:prstGeom prst="rect">
            <a:avLst/>
          </a:prstGeom>
          <a:noFill/>
          <a:ln w="9525">
            <a:noFill/>
            <a:miter lim="800000"/>
            <a:headEnd/>
            <a:tailEnd/>
          </a:ln>
        </p:spPr>
      </p:pic>
      <p:sp>
        <p:nvSpPr>
          <p:cNvPr id="1048877" name="矩形 3"/>
          <p:cNvSpPr/>
          <p:nvPr userDrawn="1"/>
        </p:nvSpPr>
        <p:spPr>
          <a:xfrm>
            <a:off x="0" y="6716713"/>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pic>
        <p:nvPicPr>
          <p:cNvPr id="2097165" name="Picture 3" descr="E:\yinfeifei\2012年工作项目\UFIDA用友 2012\用友 集团品推\李 莉\集团PPT模版2013\软件园版\png\10.png"/>
          <p:cNvPicPr>
            <a:picLocks noChangeAspect="1" noChangeArrowheads="1"/>
          </p:cNvPicPr>
          <p:nvPr userDrawn="1"/>
        </p:nvPicPr>
        <p:blipFill>
          <a:blip r:embed="rId3" cstate="print"/>
          <a:srcRect/>
          <a:stretch>
            <a:fillRect/>
          </a:stretch>
        </p:blipFill>
        <p:spPr bwMode="auto">
          <a:xfrm>
            <a:off x="0" y="539751"/>
            <a:ext cx="12192000" cy="169863"/>
          </a:xfrm>
          <a:prstGeom prst="rect">
            <a:avLst/>
          </a:prstGeom>
          <a:noFill/>
          <a:ln w="9525">
            <a:noFill/>
            <a:miter lim="800000"/>
            <a:headEnd/>
            <a:tailEnd/>
          </a:ln>
        </p:spPr>
      </p:pic>
      <p:sp>
        <p:nvSpPr>
          <p:cNvPr id="1048878" name="标题 1"/>
          <p:cNvSpPr>
            <a:spLocks noGrp="1"/>
          </p:cNvSpPr>
          <p:nvPr>
            <p:ph type="title"/>
          </p:nvPr>
        </p:nvSpPr>
        <p:spPr>
          <a:xfrm>
            <a:off x="406549" y="152487"/>
            <a:ext cx="9855229" cy="424717"/>
          </a:xfrm>
          <a:prstGeom prst="rect">
            <a:avLst/>
          </a:prstGeom>
        </p:spPr>
        <p:txBody>
          <a:bodyPr/>
          <a:lstStyle>
            <a:lvl1pPr algn="l">
              <a:defRPr sz="3200">
                <a:solidFill>
                  <a:srgbClr val="FF0000"/>
                </a:solidFill>
                <a:latin typeface="微软雅黑" panose="020B0503020204020204" charset="-122"/>
                <a:ea typeface="微软雅黑" panose="020B0503020204020204" charset="-122"/>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048889" name="矩形 2"/>
          <p:cNvSpPr/>
          <p:nvPr userDrawn="1"/>
        </p:nvSpPr>
        <p:spPr>
          <a:xfrm>
            <a:off x="0" y="6707188"/>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048872" name="矩形 2"/>
          <p:cNvSpPr/>
          <p:nvPr userDrawn="1"/>
        </p:nvSpPr>
        <p:spPr>
          <a:xfrm>
            <a:off x="0" y="6707188"/>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097162" name="图片 1"/>
          <p:cNvPicPr>
            <a:picLocks noChangeAspect="1"/>
          </p:cNvPicPr>
          <p:nvPr userDrawn="1"/>
        </p:nvPicPr>
        <p:blipFill>
          <a:blip r:embed="rId2" cstate="print"/>
          <a:stretch>
            <a:fillRect/>
          </a:stretch>
        </p:blipFill>
        <p:spPr>
          <a:xfrm>
            <a:off x="23267" y="0"/>
            <a:ext cx="12145465" cy="6858000"/>
          </a:xfrm>
          <a:prstGeom prst="rect">
            <a:avLst/>
          </a:prstGeom>
        </p:spPr>
      </p:pic>
      <p:pic>
        <p:nvPicPr>
          <p:cNvPr id="2097163" name="图片 3" descr="LOGO小.png"/>
          <p:cNvPicPr>
            <a:picLocks noChangeAspect="1"/>
          </p:cNvPicPr>
          <p:nvPr userDrawn="1"/>
        </p:nvPicPr>
        <p:blipFill>
          <a:blip r:embed="rId3" cstate="print"/>
          <a:stretch>
            <a:fillRect/>
          </a:stretch>
        </p:blipFill>
        <p:spPr>
          <a:xfrm>
            <a:off x="10320469" y="321637"/>
            <a:ext cx="1440160" cy="47293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048888" name="矩形 2"/>
          <p:cNvSpPr/>
          <p:nvPr userDrawn="1"/>
        </p:nvSpPr>
        <p:spPr>
          <a:xfrm>
            <a:off x="0" y="6707188"/>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48867" name="Rectangle 4"/>
          <p:cNvSpPr>
            <a:spLocks noChangeArrowheads="1"/>
          </p:cNvSpPr>
          <p:nvPr userDrawn="1"/>
        </p:nvSpPr>
        <p:spPr bwMode="auto">
          <a:xfrm>
            <a:off x="579438" y="764704"/>
            <a:ext cx="1079500" cy="152400"/>
          </a:xfrm>
          <a:prstGeom prst="rect">
            <a:avLst/>
          </a:prstGeom>
          <a:solidFill>
            <a:srgbClr val="FF6600"/>
          </a:solidFill>
          <a:ln>
            <a:noFill/>
          </a:ln>
        </p:spPr>
        <p:txBody>
          <a:bodyPr/>
          <a:lstStyle>
            <a:lvl1pPr algn="l" eaLnBrk="0" hangingPunct="0">
              <a:defRPr kumimoji="1">
                <a:solidFill>
                  <a:schemeClr val="tx1"/>
                </a:solidFill>
                <a:latin typeface="Calibri" panose="020F0502020204030204" charset="0"/>
                <a:ea typeface="宋体" panose="02010600030101010101" pitchFamily="2" charset="-122"/>
              </a:defRPr>
            </a:lvl1pPr>
            <a:lvl2pPr marL="742950" indent="-285750" algn="l" eaLnBrk="0" hangingPunct="0">
              <a:defRPr kumimoji="1">
                <a:solidFill>
                  <a:schemeClr val="tx1"/>
                </a:solidFill>
                <a:latin typeface="Calibri" panose="020F0502020204030204" charset="0"/>
                <a:ea typeface="宋体" panose="02010600030101010101" pitchFamily="2" charset="-122"/>
              </a:defRPr>
            </a:lvl2pPr>
            <a:lvl3pPr marL="1143000" indent="-228600" algn="l" eaLnBrk="0" hangingPunct="0">
              <a:defRPr kumimoji="1">
                <a:solidFill>
                  <a:schemeClr val="tx1"/>
                </a:solidFill>
                <a:latin typeface="Calibri" panose="020F0502020204030204" charset="0"/>
                <a:ea typeface="宋体" panose="02010600030101010101" pitchFamily="2" charset="-122"/>
              </a:defRPr>
            </a:lvl3pPr>
            <a:lvl4pPr marL="1600200" indent="-228600" algn="l" eaLnBrk="0" hangingPunct="0">
              <a:defRPr kumimoji="1">
                <a:solidFill>
                  <a:schemeClr val="tx1"/>
                </a:solidFill>
                <a:latin typeface="Calibri" panose="020F0502020204030204" charset="0"/>
                <a:ea typeface="宋体" panose="02010600030101010101" pitchFamily="2" charset="-122"/>
              </a:defRPr>
            </a:lvl4pPr>
            <a:lvl5pPr marL="2057400" indent="-228600" algn="l" eaLnBrk="0" hangingPunct="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eaLnBrk="1" hangingPunct="1">
              <a:buClr>
                <a:srgbClr val="000000"/>
              </a:buClr>
              <a:buSzPct val="100000"/>
            </a:pPr>
            <a:endParaRPr kumimoji="0" lang="zh-CN" altLang="en-US" b="0">
              <a:latin typeface="Arial" panose="020B0604020202020204" pitchFamily="34" charset="0"/>
            </a:endParaRPr>
          </a:p>
        </p:txBody>
      </p:sp>
      <p:sp>
        <p:nvSpPr>
          <p:cNvPr id="1048868" name="Rectangle 5"/>
          <p:cNvSpPr>
            <a:spLocks noChangeArrowheads="1"/>
          </p:cNvSpPr>
          <p:nvPr userDrawn="1"/>
        </p:nvSpPr>
        <p:spPr bwMode="auto">
          <a:xfrm>
            <a:off x="1631504" y="764704"/>
            <a:ext cx="539750" cy="152400"/>
          </a:xfrm>
          <a:prstGeom prst="rect">
            <a:avLst/>
          </a:prstGeom>
          <a:solidFill>
            <a:srgbClr val="3366FF"/>
          </a:solidFill>
          <a:ln>
            <a:noFill/>
          </a:ln>
        </p:spPr>
        <p:txBody>
          <a:bodyPr/>
          <a:lstStyle>
            <a:lvl1pPr algn="l" eaLnBrk="0" hangingPunct="0">
              <a:defRPr kumimoji="1">
                <a:solidFill>
                  <a:schemeClr val="tx1"/>
                </a:solidFill>
                <a:latin typeface="Calibri" panose="020F0502020204030204" charset="0"/>
                <a:ea typeface="宋体" panose="02010600030101010101" pitchFamily="2" charset="-122"/>
              </a:defRPr>
            </a:lvl1pPr>
            <a:lvl2pPr marL="742950" indent="-285750" algn="l" eaLnBrk="0" hangingPunct="0">
              <a:defRPr kumimoji="1">
                <a:solidFill>
                  <a:schemeClr val="tx1"/>
                </a:solidFill>
                <a:latin typeface="Calibri" panose="020F0502020204030204" charset="0"/>
                <a:ea typeface="宋体" panose="02010600030101010101" pitchFamily="2" charset="-122"/>
              </a:defRPr>
            </a:lvl2pPr>
            <a:lvl3pPr marL="1143000" indent="-228600" algn="l" eaLnBrk="0" hangingPunct="0">
              <a:defRPr kumimoji="1">
                <a:solidFill>
                  <a:schemeClr val="tx1"/>
                </a:solidFill>
                <a:latin typeface="Calibri" panose="020F0502020204030204" charset="0"/>
                <a:ea typeface="宋体" panose="02010600030101010101" pitchFamily="2" charset="-122"/>
              </a:defRPr>
            </a:lvl3pPr>
            <a:lvl4pPr marL="1600200" indent="-228600" algn="l" eaLnBrk="0" hangingPunct="0">
              <a:defRPr kumimoji="1">
                <a:solidFill>
                  <a:schemeClr val="tx1"/>
                </a:solidFill>
                <a:latin typeface="Calibri" panose="020F0502020204030204" charset="0"/>
                <a:ea typeface="宋体" panose="02010600030101010101" pitchFamily="2" charset="-122"/>
              </a:defRPr>
            </a:lvl4pPr>
            <a:lvl5pPr marL="2057400" indent="-228600" algn="l" eaLnBrk="0" hangingPunct="0">
              <a:defRPr kumimoji="1">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Calibri" panose="020F0502020204030204" charset="0"/>
                <a:ea typeface="宋体" panose="02010600030101010101" pitchFamily="2" charset="-122"/>
              </a:defRPr>
            </a:lvl9pPr>
          </a:lstStyle>
          <a:p>
            <a:pPr eaLnBrk="1" hangingPunct="1">
              <a:buClr>
                <a:srgbClr val="000000"/>
              </a:buClr>
              <a:buSzPct val="100000"/>
            </a:pPr>
            <a:endParaRPr kumimoji="0" lang="zh-CN" altLang="en-US" b="0">
              <a:latin typeface="Arial" panose="020B0604020202020204" pitchFamily="34" charset="0"/>
            </a:endParaRPr>
          </a:p>
        </p:txBody>
      </p:sp>
      <p:sp>
        <p:nvSpPr>
          <p:cNvPr id="1048869" name="标题 1"/>
          <p:cNvSpPr>
            <a:spLocks noGrp="1"/>
          </p:cNvSpPr>
          <p:nvPr>
            <p:ph type="title"/>
          </p:nvPr>
        </p:nvSpPr>
        <p:spPr>
          <a:xfrm>
            <a:off x="407368" y="116632"/>
            <a:ext cx="10972800" cy="850106"/>
          </a:xfrm>
          <a:prstGeom prst="rect">
            <a:avLst/>
          </a:prstGeom>
        </p:spPr>
        <p:txBody>
          <a:bodyPr/>
          <a:lstStyle>
            <a:lvl1pPr algn="l" rtl="0" eaLnBrk="0" fontAlgn="base" hangingPunct="0">
              <a:spcBef>
                <a:spcPct val="0"/>
              </a:spcBef>
              <a:spcAft>
                <a:spcPct val="0"/>
              </a:spcAft>
              <a:defRPr kumimoji="1" lang="zh-CN" altLang="en-US" sz="4000" b="0" kern="0" dirty="0">
                <a:solidFill>
                  <a:schemeClr val="tx2"/>
                </a:solidFill>
                <a:latin typeface="微软雅黑" panose="020B0503020204020204" charset="-122"/>
                <a:ea typeface="微软雅黑" panose="020B0503020204020204" charset="-122"/>
                <a:cs typeface="宋体" panose="02010600030101010101" pitchFamily="2" charset="-122"/>
              </a:defRPr>
            </a:lvl1pPr>
          </a:lstStyle>
          <a:p>
            <a:r>
              <a:rPr lang="zh-CN" altLang="en-US" dirty="0"/>
              <a:t>单击此处编辑母版标题样式</a:t>
            </a:r>
          </a:p>
        </p:txBody>
      </p:sp>
      <p:sp>
        <p:nvSpPr>
          <p:cNvPr id="1048870" name="内容占位符 2"/>
          <p:cNvSpPr>
            <a:spLocks noGrp="1"/>
          </p:cNvSpPr>
          <p:nvPr>
            <p:ph idx="1"/>
          </p:nvPr>
        </p:nvSpPr>
        <p:spPr>
          <a:xfrm>
            <a:off x="838200" y="1525934"/>
            <a:ext cx="10515600" cy="4711378"/>
          </a:xfrm>
          <a:prstGeom prst="rect">
            <a:avLst/>
          </a:prstGeom>
        </p:spPr>
        <p:txBody>
          <a:bodyPr/>
          <a:lstStyle>
            <a:lvl1pPr marL="342900" indent="-342900">
              <a:lnSpc>
                <a:spcPct val="130000"/>
              </a:lnSpc>
              <a:spcBef>
                <a:spcPts val="600"/>
              </a:spcBef>
              <a:spcAft>
                <a:spcPts val="600"/>
              </a:spcAft>
              <a:buClr>
                <a:srgbClr val="3A5FAD"/>
              </a:buClr>
              <a:buFont typeface="Arial" panose="020B0604020202020204" pitchFamily="34" charset="0"/>
              <a:buChar char="•"/>
              <a:defRPr>
                <a:latin typeface="微软雅黑" panose="020B0503020204020204" charset="-122"/>
                <a:ea typeface="微软雅黑" panose="020B0503020204020204" charset="-122"/>
              </a:defRPr>
            </a:lvl1pPr>
            <a:lvl2pPr>
              <a:lnSpc>
                <a:spcPct val="130000"/>
              </a:lnSpc>
              <a:spcBef>
                <a:spcPts val="600"/>
              </a:spcBef>
              <a:spcAft>
                <a:spcPts val="600"/>
              </a:spcAft>
              <a:buClr>
                <a:srgbClr val="3A5FAD"/>
              </a:buClr>
              <a:defRPr>
                <a:latin typeface="微软雅黑" panose="020B0503020204020204" charset="-122"/>
                <a:ea typeface="微软雅黑" panose="020B0503020204020204" charset="-122"/>
              </a:defRPr>
            </a:lvl2pPr>
            <a:lvl3pPr>
              <a:lnSpc>
                <a:spcPct val="130000"/>
              </a:lnSpc>
              <a:spcBef>
                <a:spcPts val="600"/>
              </a:spcBef>
              <a:spcAft>
                <a:spcPts val="600"/>
              </a:spcAft>
              <a:buClr>
                <a:srgbClr val="3A5FAD"/>
              </a:buClr>
              <a:defRPr>
                <a:latin typeface="微软雅黑" panose="020B0503020204020204" charset="-122"/>
                <a:ea typeface="微软雅黑" panose="020B0503020204020204" charset="-122"/>
              </a:defRPr>
            </a:lvl3pPr>
            <a:lvl4pPr>
              <a:lnSpc>
                <a:spcPct val="130000"/>
              </a:lnSpc>
              <a:spcBef>
                <a:spcPts val="600"/>
              </a:spcBef>
              <a:spcAft>
                <a:spcPts val="600"/>
              </a:spcAft>
              <a:defRPr>
                <a:latin typeface="微软雅黑" panose="020B0503020204020204" charset="-122"/>
                <a:ea typeface="微软雅黑" panose="020B0503020204020204" charset="-122"/>
              </a:defRPr>
            </a:lvl4pPr>
            <a:lvl5pPr>
              <a:lnSpc>
                <a:spcPct val="130000"/>
              </a:lnSpc>
              <a:spcBef>
                <a:spcPts val="600"/>
              </a:spcBef>
              <a:spcAft>
                <a:spcPts val="600"/>
              </a:spcAft>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71" name="TextBox 1"/>
          <p:cNvSpPr txBox="1"/>
          <p:nvPr userDrawn="1"/>
        </p:nvSpPr>
        <p:spPr>
          <a:xfrm>
            <a:off x="11222658" y="6525344"/>
            <a:ext cx="922014" cy="307764"/>
          </a:xfrm>
          <a:prstGeom prst="rect">
            <a:avLst/>
          </a:prstGeom>
          <a:noFill/>
        </p:spPr>
        <p:txBody>
          <a:bodyPr wrap="square" lIns="121909" tIns="60954" rIns="121909" bIns="60954">
            <a:spAutoFit/>
          </a:bodyPr>
          <a:lstStyle/>
          <a:p>
            <a:pPr algn="r"/>
            <a:r>
              <a:rPr lang="en-US" altLang="zh-CN" sz="1200" dirty="0">
                <a:solidFill>
                  <a:schemeClr val="bg1">
                    <a:lumMod val="50000"/>
                  </a:schemeClr>
                </a:solidFill>
                <a:latin typeface="微软雅黑" panose="020B0503020204020204" charset="-122"/>
                <a:ea typeface="微软雅黑" panose="020B0503020204020204" charset="-122"/>
              </a:rPr>
              <a:t>Page </a:t>
            </a:r>
            <a:fld id="{238B6058-B6EB-4A87-8743-4BC5145744A4}" type="slidenum">
              <a:rPr lang="zh-CN" altLang="en-US" sz="1200" dirty="0" smtClean="0">
                <a:solidFill>
                  <a:schemeClr val="bg1">
                    <a:lumMod val="50000"/>
                  </a:schemeClr>
                </a:solidFill>
                <a:latin typeface="微软雅黑" panose="020B0503020204020204" charset="-122"/>
                <a:ea typeface="微软雅黑" panose="020B0503020204020204" charset="-122"/>
              </a:rPr>
              <a:pPr algn="r"/>
              <a:t>‹#›</a:t>
            </a:fld>
            <a:endParaRPr lang="zh-CN" altLang="en-US" sz="12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915"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8916"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917" name="日期占位符 3"/>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18" name="页脚占位符 4"/>
          <p:cNvSpPr>
            <a:spLocks noGrp="1"/>
          </p:cNvSpPr>
          <p:nvPr>
            <p:ph type="ftr" sz="quarter" idx="11"/>
          </p:nvPr>
        </p:nvSpPr>
        <p:spPr/>
        <p:txBody>
          <a:bodyPr/>
          <a:lstStyle/>
          <a:p>
            <a:endParaRPr lang="zh-CN" altLang="en-US"/>
          </a:p>
        </p:txBody>
      </p:sp>
      <p:sp>
        <p:nvSpPr>
          <p:cNvPr id="1048919" name="灯片编号占位符 5"/>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920" name="标题 1"/>
          <p:cNvSpPr>
            <a:spLocks noGrp="1"/>
          </p:cNvSpPr>
          <p:nvPr>
            <p:ph type="title"/>
          </p:nvPr>
        </p:nvSpPr>
        <p:spPr/>
        <p:txBody>
          <a:bodyPr/>
          <a:lstStyle/>
          <a:p>
            <a:r>
              <a:rPr lang="zh-CN" altLang="en-US"/>
              <a:t>单击此处编辑母版标题样式</a:t>
            </a:r>
          </a:p>
        </p:txBody>
      </p:sp>
      <p:sp>
        <p:nvSpPr>
          <p:cNvPr id="1048921"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22"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23" name="日期占位符 4"/>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24" name="页脚占位符 5"/>
          <p:cNvSpPr>
            <a:spLocks noGrp="1"/>
          </p:cNvSpPr>
          <p:nvPr>
            <p:ph type="ftr" sz="quarter" idx="11"/>
          </p:nvPr>
        </p:nvSpPr>
        <p:spPr/>
        <p:txBody>
          <a:bodyPr/>
          <a:lstStyle/>
          <a:p>
            <a:endParaRPr lang="zh-CN" altLang="en-US"/>
          </a:p>
        </p:txBody>
      </p:sp>
      <p:sp>
        <p:nvSpPr>
          <p:cNvPr id="1048925" name="灯片编号占位符 6"/>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926"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8927"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928"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29"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930"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31" name="日期占位符 6"/>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32" name="页脚占位符 7"/>
          <p:cNvSpPr>
            <a:spLocks noGrp="1"/>
          </p:cNvSpPr>
          <p:nvPr>
            <p:ph type="ftr" sz="quarter" idx="11"/>
          </p:nvPr>
        </p:nvSpPr>
        <p:spPr/>
        <p:txBody>
          <a:bodyPr/>
          <a:lstStyle/>
          <a:p>
            <a:endParaRPr lang="zh-CN" altLang="en-US"/>
          </a:p>
        </p:txBody>
      </p:sp>
      <p:sp>
        <p:nvSpPr>
          <p:cNvPr id="1048933" name="灯片编号占位符 8"/>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95" name="标题 1"/>
          <p:cNvSpPr>
            <a:spLocks noGrp="1"/>
          </p:cNvSpPr>
          <p:nvPr>
            <p:ph type="title"/>
          </p:nvPr>
        </p:nvSpPr>
        <p:spPr/>
        <p:txBody>
          <a:bodyPr/>
          <a:lstStyle/>
          <a:p>
            <a:r>
              <a:rPr lang="zh-CN" altLang="en-US"/>
              <a:t>单击此处编辑母版标题样式</a:t>
            </a:r>
          </a:p>
        </p:txBody>
      </p:sp>
      <p:sp>
        <p:nvSpPr>
          <p:cNvPr id="1048896" name="日期占位符 2"/>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897" name="页脚占位符 3"/>
          <p:cNvSpPr>
            <a:spLocks noGrp="1"/>
          </p:cNvSpPr>
          <p:nvPr>
            <p:ph type="ftr" sz="quarter" idx="11"/>
          </p:nvPr>
        </p:nvSpPr>
        <p:spPr/>
        <p:txBody>
          <a:bodyPr/>
          <a:lstStyle/>
          <a:p>
            <a:endParaRPr lang="zh-CN" altLang="en-US"/>
          </a:p>
        </p:txBody>
      </p:sp>
      <p:sp>
        <p:nvSpPr>
          <p:cNvPr id="1048898" name="灯片编号占位符 4"/>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097152" name="图片 7"/>
          <p:cNvPicPr>
            <a:picLocks noChangeAspect="1"/>
          </p:cNvPicPr>
          <p:nvPr userDrawn="1"/>
        </p:nvPicPr>
        <p:blipFill>
          <a:blip r:embed="rId2"/>
          <a:stretch>
            <a:fillRect/>
          </a:stretch>
        </p:blipFill>
        <p:spPr>
          <a:xfrm>
            <a:off x="17764" y="12622"/>
            <a:ext cx="12156471" cy="6832756"/>
          </a:xfrm>
          <a:prstGeom prst="rect">
            <a:avLst/>
          </a:prstGeom>
        </p:spPr>
      </p:pic>
      <p:sp>
        <p:nvSpPr>
          <p:cNvPr id="1048581" name="日期占位符 1"/>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2B853400-F681-48EC-B53A-26E11F60FFBC}" type="slidenum">
              <a:rPr lang="zh-CN" altLang="en-US" smtClean="0"/>
              <a:pPr/>
              <a:t>‹#›</a:t>
            </a:fld>
            <a:endParaRPr lang="zh-CN" altLang="en-US"/>
          </a:p>
        </p:txBody>
      </p:sp>
      <p:sp>
        <p:nvSpPr>
          <p:cNvPr id="1048584" name="矩形 5"/>
          <p:cNvSpPr/>
          <p:nvPr userDrawn="1"/>
        </p:nvSpPr>
        <p:spPr>
          <a:xfrm>
            <a:off x="-2" y="-2"/>
            <a:ext cx="12191999" cy="6858002"/>
          </a:xfrm>
          <a:prstGeom prst="rect">
            <a:avLst/>
          </a:prstGeom>
          <a:gradFill flip="none" rotWithShape="1">
            <a:gsLst>
              <a:gs pos="0">
                <a:srgbClr val="024291">
                  <a:alpha val="30000"/>
                </a:srgbClr>
              </a:gs>
              <a:gs pos="68000">
                <a:srgbClr val="024291">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93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935"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36"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937" name="日期占位符 4"/>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38" name="页脚占位符 5"/>
          <p:cNvSpPr>
            <a:spLocks noGrp="1"/>
          </p:cNvSpPr>
          <p:nvPr>
            <p:ph type="ftr" sz="quarter" idx="11"/>
          </p:nvPr>
        </p:nvSpPr>
        <p:spPr/>
        <p:txBody>
          <a:bodyPr/>
          <a:lstStyle/>
          <a:p>
            <a:endParaRPr lang="zh-CN" altLang="en-US"/>
          </a:p>
        </p:txBody>
      </p:sp>
      <p:sp>
        <p:nvSpPr>
          <p:cNvPr id="1048939" name="灯片编号占位符 6"/>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0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8905"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06"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907" name="日期占位符 4"/>
          <p:cNvSpPr>
            <a:spLocks noGrp="1"/>
          </p:cNvSpPr>
          <p:nvPr>
            <p:ph type="dt" sz="half" idx="10"/>
          </p:nvPr>
        </p:nvSpPr>
        <p:spPr/>
        <p:txBody>
          <a:bodyPr/>
          <a:lstStyle/>
          <a:p>
            <a:fld id="{AD57478B-4D34-4436-A162-83C2D57DAAEE}" type="datetimeFigureOut">
              <a:rPr lang="zh-CN" altLang="en-US" smtClean="0"/>
              <a:pPr/>
              <a:t>2023/2/7</a:t>
            </a:fld>
            <a:endParaRPr lang="zh-CN" altLang="en-US"/>
          </a:p>
        </p:txBody>
      </p:sp>
      <p:sp>
        <p:nvSpPr>
          <p:cNvPr id="1048908" name="页脚占位符 5"/>
          <p:cNvSpPr>
            <a:spLocks noGrp="1"/>
          </p:cNvSpPr>
          <p:nvPr>
            <p:ph type="ftr" sz="quarter" idx="11"/>
          </p:nvPr>
        </p:nvSpPr>
        <p:spPr/>
        <p:txBody>
          <a:bodyPr/>
          <a:lstStyle/>
          <a:p>
            <a:endParaRPr lang="zh-CN" altLang="en-US"/>
          </a:p>
        </p:txBody>
      </p:sp>
      <p:sp>
        <p:nvSpPr>
          <p:cNvPr id="1048909" name="灯片编号占位符 6"/>
          <p:cNvSpPr>
            <a:spLocks noGrp="1"/>
          </p:cNvSpPr>
          <p:nvPr>
            <p:ph type="sldNum" sz="quarter" idx="12"/>
          </p:nvPr>
        </p:nvSpPr>
        <p:spPr/>
        <p:txBody>
          <a:bodyPr/>
          <a:lstStyle/>
          <a:p>
            <a:fld id="{2B853400-F681-48EC-B53A-26E11F60FFB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7478B-4D34-4436-A162-83C2D57DAAEE}" type="datetimeFigureOut">
              <a:rPr lang="zh-CN" altLang="en-US" smtClean="0"/>
              <a:pPr/>
              <a:t>2023/2/7</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53400-F681-48EC-B53A-26E11F60FFB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22" name="标题占位符 1"/>
          <p:cNvSpPr>
            <a:spLocks noGrp="1"/>
          </p:cNvSpPr>
          <p:nvPr>
            <p:ph type="title"/>
            <p:custDataLst>
              <p:tags r:id="rId15"/>
            </p:custDataLst>
          </p:nvPr>
        </p:nvSpPr>
        <p:spPr>
          <a:xfrm>
            <a:off x="669924" y="1"/>
            <a:ext cx="10850563" cy="1028699"/>
          </a:xfrm>
          <a:prstGeom prst="rect">
            <a:avLst/>
          </a:prstGeom>
        </p:spPr>
        <p:txBody>
          <a:bodyPr vert="horz" lIns="90000" tIns="46800" rIns="90000" bIns="46800" rtlCol="0" anchor="b">
            <a:normAutofit/>
          </a:bodyPr>
          <a:lstStyle/>
          <a:p>
            <a:r>
              <a:rPr lang="zh-CN" altLang="en-US" dirty="0"/>
              <a:t>单击此处编辑母版标题样式</a:t>
            </a:r>
          </a:p>
        </p:txBody>
      </p:sp>
      <p:sp>
        <p:nvSpPr>
          <p:cNvPr id="1048623" name="文本占位符 2"/>
          <p:cNvSpPr>
            <a:spLocks noGrp="1"/>
          </p:cNvSpPr>
          <p:nvPr>
            <p:ph type="body" idx="1"/>
            <p:custDataLst>
              <p:tags r:id="rId16"/>
            </p:custDataLst>
          </p:nvPr>
        </p:nvSpPr>
        <p:spPr>
          <a:xfrm>
            <a:off x="669924" y="1123950"/>
            <a:ext cx="10850563" cy="501967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24" name="日期占位符 3"/>
          <p:cNvSpPr>
            <a:spLocks noGrp="1"/>
          </p:cNvSpPr>
          <p:nvPr>
            <p:ph type="dt" sz="half" idx="2"/>
          </p:nvPr>
        </p:nvSpPr>
        <p:spPr>
          <a:xfrm>
            <a:off x="5401732" y="6240463"/>
            <a:ext cx="1388536" cy="206381"/>
          </a:xfrm>
          <a:prstGeom prst="rect">
            <a:avLst/>
          </a:prstGeom>
        </p:spPr>
        <p:txBody>
          <a:bodyPr vert="horz" lIns="90000" tIns="46800" rIns="90000" bIns="46800" rtlCol="0" anchor="ctr">
            <a:normAutofit/>
          </a:bodyPr>
          <a:lstStyle>
            <a:lvl1pPr algn="ctr">
              <a:lnSpc>
                <a:spcPct val="130000"/>
              </a:lnSpc>
              <a:defRPr sz="1000">
                <a:solidFill>
                  <a:schemeClr val="bg1">
                    <a:lumMod val="50000"/>
                  </a:schemeClr>
                </a:solidFill>
              </a:defRPr>
            </a:lvl1pPr>
          </a:lstStyle>
          <a:p>
            <a:fld id="{3706B04E-8813-4D46-9FAC-B9C40F94B7B5}" type="datetime1">
              <a:rPr lang="zh-CN" altLang="en-US" smtClean="0"/>
              <a:pPr/>
              <a:t>2023/2/7</a:t>
            </a:fld>
            <a:endParaRPr lang="zh-CN" altLang="en-US"/>
          </a:p>
        </p:txBody>
      </p:sp>
      <p:sp>
        <p:nvSpPr>
          <p:cNvPr id="1048625" name="页脚占位符 4"/>
          <p:cNvSpPr>
            <a:spLocks noGrp="1"/>
          </p:cNvSpPr>
          <p:nvPr>
            <p:ph type="ftr" sz="quarter" idx="3"/>
          </p:nvPr>
        </p:nvSpPr>
        <p:spPr>
          <a:xfrm>
            <a:off x="669924" y="6240463"/>
            <a:ext cx="4140201" cy="206381"/>
          </a:xfrm>
          <a:prstGeom prst="rect">
            <a:avLst/>
          </a:prstGeom>
        </p:spPr>
        <p:txBody>
          <a:bodyPr vert="horz" lIns="90000" tIns="46800" rIns="90000" bIns="46800" rtlCol="0" anchor="ctr">
            <a:normAutofit/>
          </a:bodyPr>
          <a:lstStyle>
            <a:lvl1pPr algn="l">
              <a:lnSpc>
                <a:spcPct val="130000"/>
              </a:lnSpc>
              <a:defRPr sz="1000">
                <a:solidFill>
                  <a:schemeClr val="bg1">
                    <a:lumMod val="50000"/>
                  </a:schemeClr>
                </a:solidFill>
              </a:defRPr>
            </a:lvl1pPr>
          </a:lstStyle>
          <a:p>
            <a:r>
              <a:rPr lang="en-US" altLang="zh-CN"/>
              <a:t>www.wps.cn</a:t>
            </a:r>
            <a:endParaRPr lang="zh-CN" altLang="en-US" dirty="0"/>
          </a:p>
        </p:txBody>
      </p:sp>
      <p:sp>
        <p:nvSpPr>
          <p:cNvPr id="1048626" name="灯片编号占位符 5"/>
          <p:cNvSpPr>
            <a:spLocks noGrp="1"/>
          </p:cNvSpPr>
          <p:nvPr>
            <p:ph type="sldNum" sz="quarter" idx="4"/>
          </p:nvPr>
        </p:nvSpPr>
        <p:spPr>
          <a:xfrm>
            <a:off x="8610599" y="6240463"/>
            <a:ext cx="2909888" cy="206381"/>
          </a:xfrm>
          <a:prstGeom prst="rect">
            <a:avLst/>
          </a:prstGeom>
        </p:spPr>
        <p:txBody>
          <a:bodyPr vert="horz" lIns="90000" tIns="46800" rIns="90000" bIns="46800" rtlCol="0" anchor="ctr">
            <a:normAutofit/>
          </a:bodyPr>
          <a:lstStyle>
            <a:lvl1pPr algn="r">
              <a:lnSpc>
                <a:spcPct val="130000"/>
              </a:lnSpc>
              <a:defRPr sz="1000">
                <a:solidFill>
                  <a:schemeClr val="bg1">
                    <a:lumMod val="50000"/>
                  </a:schemeClr>
                </a:solidFill>
              </a:defRPr>
            </a:lvl1pPr>
          </a:lstStyle>
          <a:p>
            <a:fld id="{5DD3DB80-B894-403A-B48E-6FDC1A72010E}" type="slidenum">
              <a:rPr lang="zh-CN" altLang="en-US" smtClean="0"/>
              <a:pPr/>
              <a:t>‹#›</a:t>
            </a:fld>
            <a:endParaRPr lang="zh-CN" altLang="en-US"/>
          </a:p>
        </p:txBody>
      </p:sp>
      <p:cxnSp>
        <p:nvCxnSpPr>
          <p:cNvPr id="3145728" name="直接连接符 6"/>
          <p:cNvCxnSpPr/>
          <p:nvPr/>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62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defTabSz="913765" rtl="0" eaLnBrk="1" latinLnBrk="0" hangingPunct="1">
        <a:lnSpc>
          <a:spcPct val="13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13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3765"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3765"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3765"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1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4.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8.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2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24.xml"/><Relationship Id="rId4"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30.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31.xml"/><Relationship Id="rId4"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33.xml"/><Relationship Id="rId4"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34.xml"/><Relationship Id="rId4"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8"/>
          <p:cNvPicPr>
            <a:picLocks noChangeAspect="1"/>
          </p:cNvPicPr>
          <p:nvPr/>
        </p:nvPicPr>
        <p:blipFill rotWithShape="1">
          <a:blip r:embed="rId2"/>
          <a:srcRect t="13337" b="8200"/>
          <a:stretch>
            <a:fillRect/>
          </a:stretch>
        </p:blipFill>
        <p:spPr>
          <a:xfrm>
            <a:off x="1164" y="0"/>
            <a:ext cx="12190836" cy="6857999"/>
          </a:xfrm>
          <a:prstGeom prst="rect">
            <a:avLst/>
          </a:prstGeom>
        </p:spPr>
      </p:pic>
      <p:sp>
        <p:nvSpPr>
          <p:cNvPr id="1048725" name="矩形 11"/>
          <p:cNvSpPr/>
          <p:nvPr/>
        </p:nvSpPr>
        <p:spPr>
          <a:xfrm>
            <a:off x="10160" y="0"/>
            <a:ext cx="12181535" cy="6858000"/>
          </a:xfrm>
          <a:prstGeom prst="rect">
            <a:avLst/>
          </a:pr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48726" name="标题 1"/>
          <p:cNvSpPr txBox="1"/>
          <p:nvPr/>
        </p:nvSpPr>
        <p:spPr>
          <a:xfrm>
            <a:off x="1338730" y="1940175"/>
            <a:ext cx="9524932" cy="965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pPr>
            <a:endParaRPr kumimoji="0" lang="zh-CN"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endParaRPr>
          </a:p>
        </p:txBody>
      </p:sp>
      <p:sp>
        <p:nvSpPr>
          <p:cNvPr id="1048727" name="标题 1"/>
          <p:cNvSpPr txBox="1"/>
          <p:nvPr/>
        </p:nvSpPr>
        <p:spPr>
          <a:xfrm>
            <a:off x="1550276" y="2493169"/>
            <a:ext cx="9010142" cy="11092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kumimoji="0" lang="en-US" altLang="zh-CN" sz="4000" b="0" i="0" u="none" strike="noStrike" kern="1200" cap="none" spc="0" normalizeH="0" baseline="0" noProof="0" dirty="0">
                <a:ln>
                  <a:noFill/>
                </a:ln>
                <a:solidFill>
                  <a:prstClr val="white"/>
                </a:solidFill>
                <a:effectLst/>
                <a:uLnTx/>
                <a:uFillTx/>
                <a:latin typeface="冬青黑体简体中文 W3" panose="020B0300000000000000" pitchFamily="34" charset="-122"/>
                <a:ea typeface="冬青黑体简体中文 W3" panose="020B0300000000000000" pitchFamily="34" charset="-122"/>
                <a:cs typeface="+mj-cs"/>
              </a:rPr>
              <a:t> </a:t>
            </a:r>
            <a:r>
              <a:rPr lang="en-US" altLang="en-US"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2022</a:t>
            </a:r>
            <a:r>
              <a:rPr lang="zh-CN" altLang="en-US"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年度资产</a:t>
            </a:r>
            <a:r>
              <a:rPr lang="zh-CN" altLang="en-US"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年报</a:t>
            </a:r>
            <a:r>
              <a:rPr lang="zh-CN" altLang="en-US"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系统操作培训</a:t>
            </a:r>
            <a:r>
              <a:rPr lang="en-US" altLang="zh-CN" b="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zh-CN" altLang="en-US"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48728" name="标题 1"/>
          <p:cNvSpPr txBox="1"/>
          <p:nvPr/>
        </p:nvSpPr>
        <p:spPr>
          <a:xfrm>
            <a:off x="1586230" y="5079365"/>
            <a:ext cx="9010015" cy="13855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kumimoji="0" lang="en-US" altLang="zh-CN" sz="2400" b="0" i="0" u="none" strike="noStrike" kern="1200" cap="none" spc="0" normalizeH="0" baseline="0" noProof="0" dirty="0" smtClean="0">
                <a:ln>
                  <a:noFill/>
                </a:ln>
                <a:solidFill>
                  <a:prstClr val="white"/>
                </a:solidFill>
                <a:effectLst/>
                <a:uLnTx/>
                <a:uFillTx/>
                <a:latin typeface="冬青黑体简体中文 W3" panose="020B0300000000000000" pitchFamily="34" charset="-122"/>
                <a:ea typeface="冬青黑体简体中文 W3" panose="020B0300000000000000" pitchFamily="34" charset="-122"/>
                <a:cs typeface="+mj-cs"/>
              </a:rPr>
              <a:t>2023.2</a:t>
            </a:r>
            <a:endParaRPr kumimoji="0" lang="en-US" altLang="zh-CN" sz="2400" b="0" i="0" u="none" strike="noStrike" kern="1200" cap="none" spc="0" normalizeH="0" baseline="0" noProof="0" dirty="0">
              <a:ln>
                <a:noFill/>
              </a:ln>
              <a:solidFill>
                <a:prstClr val="white"/>
              </a:solidFill>
              <a:effectLst/>
              <a:uLnTx/>
              <a:uFillTx/>
              <a:latin typeface="冬青黑体简体中文 W3" panose="020B0300000000000000" pitchFamily="34" charset="-122"/>
              <a:ea typeface="冬青黑体简体中文 W3" panose="020B0300000000000000" pitchFamily="3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单位初始化</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10</a:t>
            </a:fld>
            <a:endParaRPr lang="zh-CN" altLang="en-US" dirty="0">
              <a:solidFill>
                <a:prstClr val="black">
                  <a:tint val="75000"/>
                </a:prstClr>
              </a:solidFill>
              <a:latin typeface="+mn-ea"/>
              <a:ea typeface="+mn-ea"/>
            </a:endParaRPr>
          </a:p>
        </p:txBody>
      </p:sp>
      <p:sp>
        <p:nvSpPr>
          <p:cNvPr id="4" name="文本框 3"/>
          <p:cNvSpPr txBox="1"/>
          <p:nvPr/>
        </p:nvSpPr>
        <p:spPr>
          <a:xfrm>
            <a:off x="6557010" y="1282700"/>
            <a:ext cx="5143500" cy="3080385"/>
          </a:xfrm>
          <a:prstGeom prst="rect">
            <a:avLst/>
          </a:prstGeom>
          <a:noFill/>
        </p:spPr>
        <p:txBody>
          <a:bodyPr wrap="square" rtlCol="0">
            <a:spAutoFit/>
          </a:bodyPr>
          <a:lstStyle/>
          <a:p>
            <a:pPr fontAlgn="auto">
              <a:lnSpc>
                <a:spcPct val="120000"/>
              </a:lnSpc>
            </a:pPr>
            <a:r>
              <a:rPr lang="en-US" altLang="zh-CN"/>
              <a:t>     </a:t>
            </a:r>
            <a:r>
              <a:rPr lang="zh-CN" altLang="zh-CN"/>
              <a:t>今年年报单位初始化中，增加了绑定一体化单位环节，单位需下拉选择对应的一体化区划和一体化单位。</a:t>
            </a:r>
          </a:p>
          <a:p>
            <a:pPr fontAlgn="auto">
              <a:lnSpc>
                <a:spcPct val="120000"/>
              </a:lnSpc>
            </a:pPr>
            <a:r>
              <a:rPr lang="en-US" altLang="zh-CN"/>
              <a:t>     </a:t>
            </a:r>
            <a:r>
              <a:rPr lang="zh-CN" altLang="en-US"/>
              <a:t>如年报填报单位非一体化预算单位，无法关联，可点击右侧的</a:t>
            </a:r>
            <a:r>
              <a:rPr lang="en-US" altLang="zh-CN"/>
              <a:t>“</a:t>
            </a:r>
            <a:r>
              <a:rPr lang="zh-CN" altLang="en-US"/>
              <a:t>跳过绑定</a:t>
            </a:r>
            <a:r>
              <a:rPr lang="en-US" altLang="zh-CN"/>
              <a:t>”</a:t>
            </a:r>
            <a:r>
              <a:rPr lang="zh-CN" altLang="en-US"/>
              <a:t>填写原因说明，经同级财政资产处（科）审核确认后，可跳过绑定一体化单位环节。</a:t>
            </a:r>
          </a:p>
          <a:p>
            <a:pPr fontAlgn="auto">
              <a:lnSpc>
                <a:spcPct val="120000"/>
              </a:lnSpc>
            </a:pPr>
            <a:r>
              <a:rPr lang="en-US" altLang="zh-CN"/>
              <a:t>      </a:t>
            </a:r>
            <a:r>
              <a:rPr lang="zh-CN" altLang="en-US"/>
              <a:t>财政进行跳过绑定审核时，需确认单位是否在年报上报单位范围内，且是独立核算单位。</a:t>
            </a:r>
          </a:p>
        </p:txBody>
      </p:sp>
      <p:pic>
        <p:nvPicPr>
          <p:cNvPr id="2" name="图片 1"/>
          <p:cNvPicPr>
            <a:picLocks noChangeAspect="1"/>
          </p:cNvPicPr>
          <p:nvPr>
            <p:custDataLst>
              <p:tags r:id="rId1"/>
            </p:custDataLst>
          </p:nvPr>
        </p:nvPicPr>
        <p:blipFill>
          <a:blip r:embed="rId4"/>
          <a:stretch>
            <a:fillRect/>
          </a:stretch>
        </p:blipFill>
        <p:spPr>
          <a:xfrm>
            <a:off x="706755" y="1151255"/>
            <a:ext cx="5493385" cy="52698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年报填报</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11</a:t>
            </a:fld>
            <a:endParaRPr lang="zh-CN" altLang="en-US" dirty="0">
              <a:solidFill>
                <a:prstClr val="black">
                  <a:tint val="75000"/>
                </a:prstClr>
              </a:solidFill>
              <a:latin typeface="+mn-ea"/>
              <a:ea typeface="+mn-ea"/>
            </a:endParaRPr>
          </a:p>
        </p:txBody>
      </p:sp>
      <p:sp>
        <p:nvSpPr>
          <p:cNvPr id="3" name="文本框 2"/>
          <p:cNvSpPr txBox="1"/>
          <p:nvPr/>
        </p:nvSpPr>
        <p:spPr>
          <a:xfrm>
            <a:off x="479425" y="5242560"/>
            <a:ext cx="11036935" cy="1198880"/>
          </a:xfrm>
          <a:prstGeom prst="rect">
            <a:avLst/>
          </a:prstGeom>
          <a:noFill/>
        </p:spPr>
        <p:txBody>
          <a:bodyPr wrap="square" rtlCol="0">
            <a:spAutoFit/>
          </a:bodyPr>
          <a:lstStyle/>
          <a:p>
            <a:r>
              <a:rPr lang="zh-CN" altLang="zh-CN"/>
              <a:t>年报填报中包含了封面表、</a:t>
            </a:r>
            <a:r>
              <a:rPr lang="en-US" altLang="zh-CN"/>
              <a:t>20</a:t>
            </a:r>
            <a:r>
              <a:rPr lang="zh-CN" altLang="en-US"/>
              <a:t>张详情表（房屋根据类别拆分为三张报表）、期初调整表（连续上报单位填写）的填报功能，支持手工填写、</a:t>
            </a:r>
            <a:r>
              <a:rPr lang="en-US" altLang="en-US"/>
              <a:t>Excel</a:t>
            </a:r>
            <a:r>
              <a:rPr lang="zh-CN" altLang="en-US"/>
              <a:t>导入、复制上一年数和根据资产数据自动取数。</a:t>
            </a:r>
          </a:p>
          <a:p>
            <a:r>
              <a:rPr lang="en-US" altLang="zh-CN" dirty="0">
                <a:sym typeface="+mn-ea"/>
              </a:rPr>
              <a:t>【</a:t>
            </a:r>
            <a:r>
              <a:rPr lang="zh-CN" altLang="en-US" dirty="0">
                <a:sym typeface="+mn-ea"/>
              </a:rPr>
              <a:t>全表审核</a:t>
            </a:r>
            <a:r>
              <a:rPr lang="en-US" altLang="zh-CN" dirty="0">
                <a:sym typeface="+mn-ea"/>
              </a:rPr>
              <a:t>】</a:t>
            </a:r>
            <a:r>
              <a:rPr lang="zh-CN" altLang="en-US"/>
              <a:t>按钮点击后会对全部数据进行审核运算，并生成审核异常结果表。</a:t>
            </a:r>
          </a:p>
          <a:p>
            <a:r>
              <a:rPr lang="en-US" altLang="zh-CN" dirty="0">
                <a:sym typeface="+mn-ea"/>
              </a:rPr>
              <a:t>【</a:t>
            </a:r>
            <a:r>
              <a:rPr lang="zh-CN" altLang="en-US" dirty="0">
                <a:sym typeface="+mn-ea"/>
              </a:rPr>
              <a:t>查看说明</a:t>
            </a:r>
            <a:r>
              <a:rPr lang="en-US" altLang="zh-CN" dirty="0">
                <a:sym typeface="+mn-ea"/>
              </a:rPr>
              <a:t>】</a:t>
            </a:r>
            <a:r>
              <a:rPr lang="zh-CN" altLang="en-US"/>
              <a:t>按钮可查看当前填报报样中的字段解析及填报注意事项。</a:t>
            </a:r>
          </a:p>
        </p:txBody>
      </p:sp>
      <p:pic>
        <p:nvPicPr>
          <p:cNvPr id="2" name="图片 1"/>
          <p:cNvPicPr>
            <a:picLocks noChangeAspect="1"/>
          </p:cNvPicPr>
          <p:nvPr>
            <p:custDataLst>
              <p:tags r:id="rId1"/>
            </p:custDataLst>
          </p:nvPr>
        </p:nvPicPr>
        <p:blipFill>
          <a:blip r:embed="rId4"/>
          <a:stretch>
            <a:fillRect/>
          </a:stretch>
        </p:blipFill>
        <p:spPr>
          <a:xfrm>
            <a:off x="717550" y="1036320"/>
            <a:ext cx="8211185" cy="42271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全表审核</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12</a:t>
            </a:fld>
            <a:endParaRPr lang="zh-CN" altLang="en-US" dirty="0">
              <a:solidFill>
                <a:prstClr val="black">
                  <a:tint val="75000"/>
                </a:prstClr>
              </a:solidFill>
              <a:latin typeface="+mn-ea"/>
              <a:ea typeface="+mn-ea"/>
            </a:endParaRPr>
          </a:p>
        </p:txBody>
      </p:sp>
      <p:sp>
        <p:nvSpPr>
          <p:cNvPr id="3" name="文本框 2"/>
          <p:cNvSpPr txBox="1"/>
          <p:nvPr/>
        </p:nvSpPr>
        <p:spPr>
          <a:xfrm>
            <a:off x="988276" y="4962003"/>
            <a:ext cx="9089580" cy="369332"/>
          </a:xfrm>
          <a:prstGeom prst="rect">
            <a:avLst/>
          </a:prstGeom>
          <a:noFill/>
        </p:spPr>
        <p:txBody>
          <a:bodyPr wrap="square" rtlCol="0">
            <a:spAutoFit/>
          </a:bodyPr>
          <a:lstStyle/>
          <a:p>
            <a:r>
              <a:rPr lang="zh-CN" altLang="en-US" dirty="0"/>
              <a:t>审核性错误字体会自动标红，必须通过修改报表数据全部消除。</a:t>
            </a:r>
          </a:p>
        </p:txBody>
      </p:sp>
      <p:sp>
        <p:nvSpPr>
          <p:cNvPr id="6" name="文本框 5"/>
          <p:cNvSpPr txBox="1"/>
          <p:nvPr/>
        </p:nvSpPr>
        <p:spPr>
          <a:xfrm>
            <a:off x="988276" y="5406893"/>
            <a:ext cx="10110983" cy="646331"/>
          </a:xfrm>
          <a:prstGeom prst="rect">
            <a:avLst/>
          </a:prstGeom>
          <a:noFill/>
        </p:spPr>
        <p:txBody>
          <a:bodyPr wrap="square" rtlCol="0">
            <a:spAutoFit/>
          </a:bodyPr>
          <a:lstStyle/>
          <a:p>
            <a:r>
              <a:rPr lang="zh-CN" altLang="zh-CN" dirty="0"/>
              <a:t>核实性错误和预警提示允许存在，在单位需确认相关填报无误后，填写情况说明，解释存在该情况的原因。</a:t>
            </a:r>
          </a:p>
        </p:txBody>
      </p:sp>
      <p:pic>
        <p:nvPicPr>
          <p:cNvPr id="7" name="图片 6"/>
          <p:cNvPicPr/>
          <p:nvPr/>
        </p:nvPicPr>
        <p:blipFill>
          <a:blip r:embed="rId3"/>
          <a:stretch>
            <a:fillRect/>
          </a:stretch>
        </p:blipFill>
        <p:spPr>
          <a:xfrm>
            <a:off x="911177" y="1052076"/>
            <a:ext cx="10188082" cy="36760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说明报表</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13</a:t>
            </a:fld>
            <a:endParaRPr lang="zh-CN" altLang="en-US" dirty="0">
              <a:solidFill>
                <a:prstClr val="black">
                  <a:tint val="75000"/>
                </a:prstClr>
              </a:solidFill>
              <a:latin typeface="+mn-ea"/>
              <a:ea typeface="+mn-ea"/>
            </a:endParaRPr>
          </a:p>
        </p:txBody>
      </p:sp>
      <p:sp>
        <p:nvSpPr>
          <p:cNvPr id="3" name="文本框 2"/>
          <p:cNvSpPr txBox="1"/>
          <p:nvPr/>
        </p:nvSpPr>
        <p:spPr>
          <a:xfrm>
            <a:off x="846455" y="4955540"/>
            <a:ext cx="10267950" cy="755650"/>
          </a:xfrm>
          <a:prstGeom prst="rect">
            <a:avLst/>
          </a:prstGeom>
          <a:noFill/>
        </p:spPr>
        <p:txBody>
          <a:bodyPr wrap="square" rtlCol="0">
            <a:spAutoFit/>
          </a:bodyPr>
          <a:lstStyle/>
          <a:p>
            <a:pPr fontAlgn="auto">
              <a:lnSpc>
                <a:spcPct val="120000"/>
              </a:lnSpc>
            </a:pPr>
            <a:r>
              <a:rPr lang="zh-CN" altLang="en-US"/>
              <a:t>单位完成资产年报的数据填写后，还需完成填报说明和分析报告并上传。存在公务用车编制数的单位，需要上传本单位的车改方案。</a:t>
            </a:r>
            <a:endParaRPr lang="en-US" altLang="zh-CN"/>
          </a:p>
        </p:txBody>
      </p:sp>
      <p:pic>
        <p:nvPicPr>
          <p:cNvPr id="2" name="图片 1"/>
          <p:cNvPicPr>
            <a:picLocks noChangeAspect="1"/>
          </p:cNvPicPr>
          <p:nvPr>
            <p:custDataLst>
              <p:tags r:id="rId1"/>
            </p:custDataLst>
          </p:nvPr>
        </p:nvPicPr>
        <p:blipFill>
          <a:blip r:embed="rId4"/>
          <a:stretch>
            <a:fillRect/>
          </a:stretch>
        </p:blipFill>
        <p:spPr>
          <a:xfrm>
            <a:off x="622300" y="1083945"/>
            <a:ext cx="10947400" cy="3552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en-US" sz="3200" b="1" dirty="0">
                <a:solidFill>
                  <a:schemeClr val="tx1">
                    <a:lumMod val="75000"/>
                    <a:lumOff val="25000"/>
                  </a:schemeClr>
                </a:solidFill>
              </a:rPr>
              <a:t>年报上报</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14</a:t>
            </a:fld>
            <a:endParaRPr lang="zh-CN" altLang="en-US" dirty="0">
              <a:solidFill>
                <a:prstClr val="black">
                  <a:tint val="75000"/>
                </a:prstClr>
              </a:solidFill>
              <a:latin typeface="+mn-ea"/>
              <a:ea typeface="+mn-ea"/>
            </a:endParaRPr>
          </a:p>
        </p:txBody>
      </p:sp>
      <p:sp>
        <p:nvSpPr>
          <p:cNvPr id="3" name="文本框 2"/>
          <p:cNvSpPr txBox="1"/>
          <p:nvPr>
            <p:custDataLst>
              <p:tags r:id="rId1"/>
            </p:custDataLst>
          </p:nvPr>
        </p:nvSpPr>
        <p:spPr>
          <a:xfrm>
            <a:off x="629920" y="4156075"/>
            <a:ext cx="10802620" cy="645160"/>
          </a:xfrm>
          <a:prstGeom prst="rect">
            <a:avLst/>
          </a:prstGeom>
          <a:noFill/>
        </p:spPr>
        <p:txBody>
          <a:bodyPr wrap="square" rtlCol="0">
            <a:spAutoFit/>
          </a:bodyPr>
          <a:lstStyle/>
          <a:p>
            <a:r>
              <a:rPr lang="zh-CN" altLang="zh-CN"/>
              <a:t>年报填报和说明报告全部完成后，点击上报按钮将年报数据上报给主管单位审核确认后，即可完成单位</a:t>
            </a:r>
            <a:r>
              <a:rPr lang="en-US" altLang="zh-CN"/>
              <a:t>2022</a:t>
            </a:r>
            <a:r>
              <a:rPr lang="zh-CN" altLang="en-US"/>
              <a:t>年度资产</a:t>
            </a:r>
            <a:r>
              <a:rPr lang="zh-CN" altLang="zh-CN"/>
              <a:t>年报数据的填报工作。</a:t>
            </a:r>
          </a:p>
        </p:txBody>
      </p:sp>
      <p:pic>
        <p:nvPicPr>
          <p:cNvPr id="4" name="图片 3"/>
          <p:cNvPicPr>
            <a:picLocks noChangeAspect="1"/>
          </p:cNvPicPr>
          <p:nvPr>
            <p:custDataLst>
              <p:tags r:id="rId2"/>
            </p:custDataLst>
          </p:nvPr>
        </p:nvPicPr>
        <p:blipFill>
          <a:blip r:embed="rId5"/>
          <a:stretch>
            <a:fillRect/>
          </a:stretch>
        </p:blipFill>
        <p:spPr>
          <a:xfrm>
            <a:off x="869315" y="1205865"/>
            <a:ext cx="10537190" cy="2371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03</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en-US" dirty="0">
                <a:sym typeface="+mn-lt"/>
              </a:rPr>
              <a:t>单位架构维护</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单位架构维护</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16</a:t>
            </a:fld>
            <a:endParaRPr lang="zh-CN" altLang="en-US" dirty="0">
              <a:solidFill>
                <a:prstClr val="black">
                  <a:tint val="75000"/>
                </a:prstClr>
              </a:solidFill>
              <a:latin typeface="+mn-ea"/>
              <a:ea typeface="+mn-ea"/>
            </a:endParaRPr>
          </a:p>
        </p:txBody>
      </p:sp>
      <p:sp>
        <p:nvSpPr>
          <p:cNvPr id="3" name="文本框 2"/>
          <p:cNvSpPr txBox="1"/>
          <p:nvPr/>
        </p:nvSpPr>
        <p:spPr>
          <a:xfrm>
            <a:off x="972765" y="5127969"/>
            <a:ext cx="9912485" cy="1014730"/>
          </a:xfrm>
          <a:prstGeom prst="rect">
            <a:avLst/>
          </a:prstGeom>
          <a:noFill/>
        </p:spPr>
        <p:txBody>
          <a:bodyPr wrap="square" rtlCol="0">
            <a:spAutoFit/>
          </a:bodyPr>
          <a:lstStyle/>
          <a:p>
            <a:r>
              <a:rPr lang="zh-CN" altLang="en-US" sz="2000" dirty="0"/>
              <a:t>单位树可查看当前汇总账号的所有下级单位，点击单位可查看单位基本信息，同时提供</a:t>
            </a:r>
            <a:r>
              <a:rPr lang="en-US" altLang="zh-CN" sz="2000" dirty="0"/>
              <a:t>【</a:t>
            </a:r>
            <a:r>
              <a:rPr lang="zh-CN" altLang="en-US" sz="2000" dirty="0"/>
              <a:t>修改单位名称</a:t>
            </a:r>
            <a:r>
              <a:rPr lang="en-US" altLang="zh-CN" sz="2000" dirty="0"/>
              <a:t>】</a:t>
            </a:r>
            <a:r>
              <a:rPr lang="zh-CN" altLang="en-US" sz="2000" dirty="0"/>
              <a:t>、</a:t>
            </a:r>
            <a:r>
              <a:rPr lang="en-US" altLang="zh-CN" sz="2000" dirty="0"/>
              <a:t>【</a:t>
            </a:r>
            <a:r>
              <a:rPr lang="zh-CN" altLang="en-US" sz="2000" dirty="0"/>
              <a:t>修改社会信用代码</a:t>
            </a:r>
            <a:r>
              <a:rPr lang="en-US" altLang="zh-CN" sz="2000" dirty="0"/>
              <a:t>】</a:t>
            </a:r>
            <a:r>
              <a:rPr lang="zh-CN" altLang="en-US" sz="2000" dirty="0"/>
              <a:t>、</a:t>
            </a:r>
            <a:r>
              <a:rPr lang="en-US" altLang="zh-CN" sz="2000" dirty="0"/>
              <a:t>【</a:t>
            </a:r>
            <a:r>
              <a:rPr lang="zh-CN" altLang="en-US" sz="2000" dirty="0"/>
              <a:t>修改主管</a:t>
            </a:r>
            <a:r>
              <a:rPr lang="en-US" altLang="zh-CN" sz="2000" dirty="0"/>
              <a:t>】</a:t>
            </a:r>
            <a:r>
              <a:rPr lang="zh-CN" altLang="en-US" sz="2000" dirty="0">
                <a:sym typeface="+mn-ea"/>
              </a:rPr>
              <a:t>、</a:t>
            </a:r>
            <a:r>
              <a:rPr lang="en-US" altLang="zh-CN" sz="2000" dirty="0">
                <a:sym typeface="+mn-ea"/>
              </a:rPr>
              <a:t>【</a:t>
            </a:r>
            <a:r>
              <a:rPr lang="zh-CN" altLang="zh-CN" sz="2000" dirty="0">
                <a:sym typeface="+mn-ea"/>
              </a:rPr>
              <a:t>剪切粘贴</a:t>
            </a:r>
            <a:r>
              <a:rPr lang="en-US" altLang="zh-CN" sz="2000" dirty="0">
                <a:sym typeface="+mn-ea"/>
              </a:rPr>
              <a:t>】</a:t>
            </a:r>
            <a:r>
              <a:rPr lang="zh-CN" altLang="en-US" sz="2000" dirty="0"/>
              <a:t>、</a:t>
            </a:r>
            <a:r>
              <a:rPr lang="en-US" altLang="zh-CN" sz="2000" dirty="0"/>
              <a:t>【</a:t>
            </a:r>
            <a:r>
              <a:rPr lang="zh-CN" altLang="en-US" sz="2000" dirty="0"/>
              <a:t>删除单位</a:t>
            </a:r>
            <a:r>
              <a:rPr lang="en-US" altLang="zh-CN" sz="2000" dirty="0"/>
              <a:t>】</a:t>
            </a:r>
            <a:r>
              <a:rPr lang="zh-CN" altLang="en-US" sz="2000" dirty="0"/>
              <a:t>、</a:t>
            </a:r>
            <a:r>
              <a:rPr lang="en-US" altLang="zh-CN" sz="2000" dirty="0"/>
              <a:t>【</a:t>
            </a:r>
            <a:r>
              <a:rPr lang="zh-CN" altLang="en-US" sz="2000" dirty="0"/>
              <a:t>重置密码</a:t>
            </a:r>
            <a:r>
              <a:rPr lang="en-US" altLang="zh-CN" sz="2000" dirty="0"/>
              <a:t>】</a:t>
            </a:r>
            <a:r>
              <a:rPr lang="zh-CN" altLang="en-US" sz="2000" dirty="0"/>
              <a:t>、</a:t>
            </a:r>
            <a:r>
              <a:rPr lang="en-US" altLang="zh-CN" sz="2000" dirty="0"/>
              <a:t>【</a:t>
            </a:r>
            <a:r>
              <a:rPr lang="zh-CN" altLang="en-US" sz="2000" dirty="0"/>
              <a:t>导出下级单位</a:t>
            </a:r>
            <a:r>
              <a:rPr lang="en-US" altLang="zh-CN" sz="2000" dirty="0"/>
              <a:t>】</a:t>
            </a:r>
            <a:r>
              <a:rPr lang="zh-CN" altLang="en-US" sz="2000" dirty="0"/>
              <a:t>、</a:t>
            </a:r>
            <a:r>
              <a:rPr lang="en-US" altLang="zh-CN" sz="2000" dirty="0"/>
              <a:t>【</a:t>
            </a:r>
            <a:r>
              <a:rPr lang="zh-CN" altLang="en-US" sz="2000" dirty="0"/>
              <a:t>查看报表</a:t>
            </a:r>
            <a:r>
              <a:rPr lang="en-US" altLang="zh-CN" sz="2000" dirty="0"/>
              <a:t>】</a:t>
            </a:r>
            <a:r>
              <a:rPr lang="zh-CN" altLang="en-US" sz="2000" dirty="0">
                <a:sym typeface="+mn-ea"/>
              </a:rPr>
              <a:t>、</a:t>
            </a:r>
            <a:r>
              <a:rPr lang="en-US" altLang="zh-CN" sz="2000" dirty="0">
                <a:sym typeface="+mn-ea"/>
              </a:rPr>
              <a:t>【</a:t>
            </a:r>
            <a:r>
              <a:rPr lang="zh-CN" altLang="zh-CN" sz="2000" dirty="0">
                <a:sym typeface="+mn-ea"/>
              </a:rPr>
              <a:t>决策分析</a:t>
            </a:r>
            <a:r>
              <a:rPr lang="en-US" altLang="zh-CN" sz="2000" dirty="0">
                <a:sym typeface="+mn-ea"/>
              </a:rPr>
              <a:t>】</a:t>
            </a:r>
            <a:r>
              <a:rPr lang="zh-CN" altLang="en-US" sz="2000" dirty="0"/>
              <a:t>操作按钮</a:t>
            </a:r>
          </a:p>
        </p:txBody>
      </p:sp>
      <p:pic>
        <p:nvPicPr>
          <p:cNvPr id="2" name="图片 1"/>
          <p:cNvPicPr>
            <a:picLocks noChangeAspect="1"/>
          </p:cNvPicPr>
          <p:nvPr/>
        </p:nvPicPr>
        <p:blipFill>
          <a:blip r:embed="rId3"/>
          <a:stretch>
            <a:fillRect/>
          </a:stretch>
        </p:blipFill>
        <p:spPr>
          <a:xfrm>
            <a:off x="1638935" y="1073785"/>
            <a:ext cx="8178165" cy="39890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架构维护功能</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17</a:t>
            </a:fld>
            <a:endParaRPr lang="zh-CN" altLang="en-US" dirty="0">
              <a:solidFill>
                <a:prstClr val="black">
                  <a:tint val="75000"/>
                </a:prstClr>
              </a:solidFill>
              <a:latin typeface="+mn-ea"/>
              <a:ea typeface="+mn-ea"/>
            </a:endParaRPr>
          </a:p>
        </p:txBody>
      </p:sp>
      <p:sp>
        <p:nvSpPr>
          <p:cNvPr id="3" name="文本框 2"/>
          <p:cNvSpPr txBox="1"/>
          <p:nvPr/>
        </p:nvSpPr>
        <p:spPr>
          <a:xfrm>
            <a:off x="596849" y="1127091"/>
            <a:ext cx="10998101" cy="5631180"/>
          </a:xfrm>
          <a:prstGeom prst="rect">
            <a:avLst/>
          </a:prstGeom>
          <a:noFill/>
        </p:spPr>
        <p:txBody>
          <a:bodyPr wrap="square" rtlCol="0">
            <a:spAutoFit/>
          </a:bodyPr>
          <a:lstStyle/>
          <a:p>
            <a:pPr>
              <a:lnSpc>
                <a:spcPct val="120000"/>
              </a:lnSpc>
            </a:pPr>
            <a:r>
              <a:rPr lang="zh-CN" altLang="en-US" sz="2000" b="1" dirty="0"/>
              <a:t>修改单位名称</a:t>
            </a:r>
            <a:r>
              <a:rPr lang="zh-CN" altLang="en-US" sz="2000" dirty="0"/>
              <a:t>：修改当前选择单位的单位名称。</a:t>
            </a:r>
          </a:p>
          <a:p>
            <a:pPr>
              <a:lnSpc>
                <a:spcPct val="120000"/>
              </a:lnSpc>
            </a:pPr>
            <a:r>
              <a:rPr lang="zh-CN" altLang="en-US" sz="2000" b="1" dirty="0"/>
              <a:t>修改社会信用代码</a:t>
            </a:r>
            <a:r>
              <a:rPr lang="zh-CN" altLang="en-US" sz="2000" dirty="0"/>
              <a:t>：修改当前选择单位的社会信用代码。年报单位通过社会信用代码进行唯一性校验，同一报表类型（单户表、汇总表）的社会信用代码不允许重复。</a:t>
            </a:r>
          </a:p>
          <a:p>
            <a:pPr>
              <a:lnSpc>
                <a:spcPct val="120000"/>
              </a:lnSpc>
            </a:pPr>
            <a:r>
              <a:rPr lang="zh-CN" altLang="en-US" sz="2000" b="1" dirty="0"/>
              <a:t>修改主管</a:t>
            </a:r>
            <a:r>
              <a:rPr lang="zh-CN" altLang="en-US" sz="2000" dirty="0"/>
              <a:t>：修改当前选择单位的上级主管。</a:t>
            </a:r>
          </a:p>
          <a:p>
            <a:pPr>
              <a:lnSpc>
                <a:spcPct val="120000"/>
              </a:lnSpc>
            </a:pPr>
            <a:r>
              <a:rPr lang="zh-CN" altLang="en-US" sz="2000" b="1" dirty="0">
                <a:sym typeface="+mn-ea"/>
              </a:rPr>
              <a:t>剪切粘贴</a:t>
            </a:r>
            <a:r>
              <a:rPr lang="zh-CN" altLang="en-US" sz="2000" dirty="0">
                <a:sym typeface="+mn-ea"/>
              </a:rPr>
              <a:t>：便捷的组织架构调整功能。</a:t>
            </a:r>
            <a:endParaRPr lang="zh-CN" altLang="en-US" sz="2000" dirty="0"/>
          </a:p>
          <a:p>
            <a:pPr>
              <a:lnSpc>
                <a:spcPct val="120000"/>
              </a:lnSpc>
            </a:pPr>
            <a:r>
              <a:rPr lang="zh-CN" altLang="en-US" sz="2000" b="1" dirty="0"/>
              <a:t>删除单位</a:t>
            </a:r>
            <a:r>
              <a:rPr lang="zh-CN" altLang="en-US" sz="2000" dirty="0"/>
              <a:t>：删除当前选择单位，只能删除未完成初始化的单户表</a:t>
            </a:r>
            <a:endParaRPr lang="en-US" altLang="zh-CN" sz="2000" dirty="0"/>
          </a:p>
          <a:p>
            <a:pPr>
              <a:lnSpc>
                <a:spcPct val="120000"/>
              </a:lnSpc>
            </a:pPr>
            <a:r>
              <a:rPr lang="zh-CN" altLang="en-US" sz="2000" dirty="0"/>
              <a:t>账号或者没有下级单位的汇总表单位。</a:t>
            </a:r>
          </a:p>
          <a:p>
            <a:pPr>
              <a:lnSpc>
                <a:spcPct val="120000"/>
              </a:lnSpc>
            </a:pPr>
            <a:r>
              <a:rPr lang="zh-CN" altLang="en-US" sz="2000" b="1" dirty="0"/>
              <a:t>重置密码</a:t>
            </a:r>
            <a:r>
              <a:rPr lang="zh-CN" altLang="en-US" sz="2000" dirty="0"/>
              <a:t>：将当前所选单位的年报账号密码重置为用户名。</a:t>
            </a:r>
          </a:p>
          <a:p>
            <a:pPr>
              <a:lnSpc>
                <a:spcPct val="120000"/>
              </a:lnSpc>
            </a:pPr>
            <a:r>
              <a:rPr lang="zh-CN" altLang="en-US" sz="2000" b="1" dirty="0"/>
              <a:t>导出下级单位</a:t>
            </a:r>
            <a:r>
              <a:rPr lang="zh-CN" altLang="en-US" sz="2000" dirty="0"/>
              <a:t>：导出当前所选单位的所有下级单位和账号明</a:t>
            </a:r>
            <a:endParaRPr lang="en-US" altLang="zh-CN" sz="2000" dirty="0"/>
          </a:p>
          <a:p>
            <a:pPr>
              <a:lnSpc>
                <a:spcPct val="120000"/>
              </a:lnSpc>
            </a:pPr>
            <a:r>
              <a:rPr lang="zh-CN" altLang="en-US" sz="2000" dirty="0"/>
              <a:t>细表。</a:t>
            </a:r>
          </a:p>
          <a:p>
            <a:pPr>
              <a:lnSpc>
                <a:spcPct val="120000"/>
              </a:lnSpc>
            </a:pPr>
            <a:r>
              <a:rPr lang="zh-CN" altLang="en-US" sz="2000" b="1" dirty="0"/>
              <a:t>查看报表</a:t>
            </a:r>
            <a:r>
              <a:rPr lang="zh-CN" altLang="en-US" sz="2000" dirty="0"/>
              <a:t>：查看当前单位的年报报表，根据单位报表类型自动</a:t>
            </a:r>
            <a:endParaRPr lang="en-US" altLang="zh-CN" sz="2000" dirty="0"/>
          </a:p>
          <a:p>
            <a:pPr>
              <a:lnSpc>
                <a:spcPct val="120000"/>
              </a:lnSpc>
            </a:pPr>
            <a:r>
              <a:rPr lang="zh-CN" altLang="en-US" sz="2000" dirty="0"/>
              <a:t>展示单户表和汇总表。</a:t>
            </a:r>
            <a:endParaRPr lang="en-US" altLang="zh-CN" sz="2000" dirty="0"/>
          </a:p>
          <a:p>
            <a:pPr>
              <a:lnSpc>
                <a:spcPct val="120000"/>
              </a:lnSpc>
            </a:pPr>
            <a:r>
              <a:rPr lang="zh-CN" altLang="en-US" sz="2000" b="1" dirty="0"/>
              <a:t>添加下级单位</a:t>
            </a:r>
            <a:r>
              <a:rPr lang="zh-CN" altLang="en-US" sz="2000" dirty="0"/>
              <a:t>：添加当前所选单位的下级单位，需填写单位名称、社会信用代码、登录账号、报表类型和登录账号，其中登录账号在输入完成社会信用代码后会自动截取第</a:t>
            </a:r>
            <a:r>
              <a:rPr lang="en-US" altLang="zh-CN" sz="2000" dirty="0"/>
              <a:t>9</a:t>
            </a:r>
            <a:r>
              <a:rPr lang="zh-CN" altLang="en-US" sz="2000" dirty="0"/>
              <a:t>到</a:t>
            </a:r>
            <a:r>
              <a:rPr lang="en-US" altLang="zh-CN" sz="2000" dirty="0"/>
              <a:t>17</a:t>
            </a:r>
            <a:r>
              <a:rPr lang="zh-CN" altLang="en-US" sz="2000" dirty="0"/>
              <a:t>位（即</a:t>
            </a:r>
            <a:r>
              <a:rPr lang="en-US" altLang="zh-CN" sz="2000" dirty="0"/>
              <a:t>9</a:t>
            </a:r>
            <a:r>
              <a:rPr lang="zh-CN" altLang="en-US" sz="2000" dirty="0"/>
              <a:t>位数的组织机构代码）生成推荐的登录用户名，点击确定即可添加账号。</a:t>
            </a:r>
          </a:p>
        </p:txBody>
      </p:sp>
      <p:pic>
        <p:nvPicPr>
          <p:cNvPr id="6" name="图片 5"/>
          <p:cNvPicPr>
            <a:picLocks noChangeAspect="1"/>
          </p:cNvPicPr>
          <p:nvPr/>
        </p:nvPicPr>
        <p:blipFill>
          <a:blip r:embed="rId3"/>
          <a:stretch>
            <a:fillRect/>
          </a:stretch>
        </p:blipFill>
        <p:spPr>
          <a:xfrm>
            <a:off x="7879997" y="2705110"/>
            <a:ext cx="4019579" cy="23955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sz="3200" b="1" dirty="0">
                <a:solidFill>
                  <a:schemeClr val="tx1">
                    <a:lumMod val="75000"/>
                    <a:lumOff val="25000"/>
                  </a:schemeClr>
                </a:solidFill>
              </a:rPr>
              <a:t>社会统一信用代码</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18</a:t>
            </a:fld>
            <a:endParaRPr lang="zh-CN" altLang="en-US" dirty="0">
              <a:solidFill>
                <a:prstClr val="black">
                  <a:tint val="75000"/>
                </a:prstClr>
              </a:solidFill>
              <a:latin typeface="+mn-ea"/>
              <a:ea typeface="+mn-ea"/>
            </a:endParaRPr>
          </a:p>
        </p:txBody>
      </p:sp>
      <p:sp>
        <p:nvSpPr>
          <p:cNvPr id="4" name="文本框 3"/>
          <p:cNvSpPr txBox="1"/>
          <p:nvPr/>
        </p:nvSpPr>
        <p:spPr>
          <a:xfrm>
            <a:off x="479425" y="1187450"/>
            <a:ext cx="11257915" cy="1751965"/>
          </a:xfrm>
          <a:prstGeom prst="rect">
            <a:avLst/>
          </a:prstGeom>
          <a:noFill/>
        </p:spPr>
        <p:txBody>
          <a:bodyPr wrap="square" rtlCol="0">
            <a:spAutoFit/>
          </a:bodyPr>
          <a:lstStyle/>
          <a:p>
            <a:pPr fontAlgn="auto">
              <a:lnSpc>
                <a:spcPct val="120000"/>
              </a:lnSpc>
            </a:pPr>
            <a:r>
              <a:rPr lang="zh-CN" altLang="en-US" dirty="0">
                <a:sym typeface="+mn-ea"/>
              </a:rPr>
              <a:t>今年年报对社会统一信用代码的填写要求更高，包括封面表、对外投资明细表都要求填写完整的</a:t>
            </a:r>
            <a:r>
              <a:rPr lang="en-US" altLang="zh-CN" dirty="0">
                <a:sym typeface="+mn-ea"/>
              </a:rPr>
              <a:t>18</a:t>
            </a:r>
            <a:r>
              <a:rPr lang="zh-CN" altLang="en-US" dirty="0">
                <a:sym typeface="+mn-ea"/>
              </a:rPr>
              <a:t>位社会统一信用代码，如单位填报人员不了解本单位或投资企业的社会统一信用代码，可通过社会化网站查询，比如全国组织机构统一社会信用代码公示查询平台（https://www.cods.org.cn）、企查查（https://www.qcc.com）、天眼查（https://www.tianyancha.com）。</a:t>
            </a:r>
          </a:p>
          <a:p>
            <a:pPr fontAlgn="auto">
              <a:lnSpc>
                <a:spcPct val="120000"/>
              </a:lnSpc>
            </a:pPr>
            <a:endParaRPr lang="zh-CN" altLang="en-US" dirty="0">
              <a:sym typeface="+mn-ea"/>
            </a:endParaRPr>
          </a:p>
        </p:txBody>
      </p:sp>
      <p:pic>
        <p:nvPicPr>
          <p:cNvPr id="3" name="图片 2"/>
          <p:cNvPicPr>
            <a:picLocks noChangeAspect="1"/>
          </p:cNvPicPr>
          <p:nvPr/>
        </p:nvPicPr>
        <p:blipFill>
          <a:blip r:embed="rId3" cstate="print"/>
          <a:stretch>
            <a:fillRect/>
          </a:stretch>
        </p:blipFill>
        <p:spPr>
          <a:xfrm>
            <a:off x="3442335" y="2690495"/>
            <a:ext cx="8195310" cy="3782060"/>
          </a:xfrm>
          <a:prstGeom prst="rect">
            <a:avLst/>
          </a:prstGeom>
        </p:spPr>
      </p:pic>
      <p:sp>
        <p:nvSpPr>
          <p:cNvPr id="5" name="文本框 4"/>
          <p:cNvSpPr txBox="1"/>
          <p:nvPr/>
        </p:nvSpPr>
        <p:spPr>
          <a:xfrm>
            <a:off x="601345" y="2894965"/>
            <a:ext cx="2763520" cy="2416175"/>
          </a:xfrm>
          <a:prstGeom prst="rect">
            <a:avLst/>
          </a:prstGeom>
          <a:noFill/>
        </p:spPr>
        <p:txBody>
          <a:bodyPr wrap="square" rtlCol="0">
            <a:spAutoFit/>
          </a:bodyPr>
          <a:lstStyle/>
          <a:p>
            <a:pPr fontAlgn="auto">
              <a:lnSpc>
                <a:spcPct val="120000"/>
              </a:lnSpc>
            </a:pPr>
            <a:r>
              <a:rPr lang="zh-CN" altLang="en-US" dirty="0">
                <a:sym typeface="+mn-ea"/>
              </a:rPr>
              <a:t>对于新成立暂未申请统一社会信用代码的机构，可至资产月报首页下载</a:t>
            </a:r>
            <a:r>
              <a:rPr lang="en-US" altLang="zh-CN" dirty="0">
                <a:sym typeface="+mn-ea"/>
              </a:rPr>
              <a:t>“</a:t>
            </a:r>
            <a:r>
              <a:rPr lang="zh-CN" altLang="en-US" dirty="0">
                <a:sym typeface="+mn-ea"/>
              </a:rPr>
              <a:t>统一社会信用代码自编工具</a:t>
            </a:r>
            <a:r>
              <a:rPr lang="en-US" altLang="zh-CN" dirty="0">
                <a:sym typeface="+mn-ea"/>
              </a:rPr>
              <a:t>”</a:t>
            </a:r>
            <a:r>
              <a:rPr lang="zh-CN" altLang="en-US" dirty="0">
                <a:sym typeface="+mn-ea"/>
              </a:rPr>
              <a:t>，生成临时社会统一信用代码，待后续申请正式代码后再进行变更。</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04</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en-US" dirty="0">
                <a:sym typeface="+mn-lt"/>
              </a:rPr>
              <a:t>汇总表审核功能介绍</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01</a:t>
            </a:r>
          </a:p>
        </p:txBody>
      </p:sp>
      <p:sp>
        <p:nvSpPr>
          <p:cNvPr id="1048745" name="标题 16"/>
          <p:cNvSpPr>
            <a:spLocks noGrp="1"/>
          </p:cNvSpPr>
          <p:nvPr>
            <p:ph type="title"/>
            <p:custDataLst>
              <p:tags r:id="rId3"/>
            </p:custDataLst>
          </p:nvPr>
        </p:nvSpPr>
        <p:spPr>
          <a:xfrm>
            <a:off x="5685246" y="2846435"/>
            <a:ext cx="5835242" cy="656792"/>
          </a:xfrm>
        </p:spPr>
        <p:txBody>
          <a:bodyPr/>
          <a:lstStyle/>
          <a:p>
            <a:r>
              <a:rPr lang="zh-CN" altLang="zh-CN">
                <a:sym typeface="+mn-lt"/>
              </a:rPr>
              <a:t>年报系统介绍</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单位封面</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20</a:t>
            </a:fld>
            <a:endParaRPr lang="zh-CN" altLang="en-US" dirty="0">
              <a:solidFill>
                <a:prstClr val="black">
                  <a:tint val="75000"/>
                </a:prstClr>
              </a:solidFill>
              <a:latin typeface="+mn-ea"/>
              <a:ea typeface="+mn-ea"/>
            </a:endParaRPr>
          </a:p>
        </p:txBody>
      </p:sp>
      <p:sp>
        <p:nvSpPr>
          <p:cNvPr id="3" name="文本框 2"/>
          <p:cNvSpPr txBox="1"/>
          <p:nvPr/>
        </p:nvSpPr>
        <p:spPr>
          <a:xfrm>
            <a:off x="820164" y="5101745"/>
            <a:ext cx="10035904" cy="400110"/>
          </a:xfrm>
          <a:prstGeom prst="rect">
            <a:avLst/>
          </a:prstGeom>
          <a:noFill/>
        </p:spPr>
        <p:txBody>
          <a:bodyPr wrap="square" rtlCol="0">
            <a:spAutoFit/>
          </a:bodyPr>
          <a:lstStyle/>
          <a:p>
            <a:r>
              <a:rPr lang="zh-CN" altLang="en-US" sz="2000" dirty="0"/>
              <a:t>汇总单位根据单位实际情况填写汇总表封面。</a:t>
            </a:r>
          </a:p>
        </p:txBody>
      </p:sp>
      <p:pic>
        <p:nvPicPr>
          <p:cNvPr id="4" name="图片 3"/>
          <p:cNvPicPr>
            <a:picLocks noChangeAspect="1"/>
          </p:cNvPicPr>
          <p:nvPr>
            <p:custDataLst>
              <p:tags r:id="rId1"/>
            </p:custDataLst>
          </p:nvPr>
        </p:nvPicPr>
        <p:blipFill>
          <a:blip r:embed="rId4"/>
          <a:stretch>
            <a:fillRect/>
          </a:stretch>
        </p:blipFill>
        <p:spPr>
          <a:xfrm>
            <a:off x="556260" y="1156335"/>
            <a:ext cx="11221085" cy="3784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年报审核</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21</a:t>
            </a:fld>
            <a:endParaRPr lang="zh-CN" altLang="en-US" dirty="0">
              <a:solidFill>
                <a:prstClr val="black">
                  <a:tint val="75000"/>
                </a:prstClr>
              </a:solidFill>
              <a:latin typeface="+mn-ea"/>
              <a:ea typeface="+mn-ea"/>
            </a:endParaRPr>
          </a:p>
        </p:txBody>
      </p:sp>
      <p:sp>
        <p:nvSpPr>
          <p:cNvPr id="3" name="文本框 2"/>
          <p:cNvSpPr txBox="1"/>
          <p:nvPr/>
        </p:nvSpPr>
        <p:spPr>
          <a:xfrm>
            <a:off x="9552305" y="1183005"/>
            <a:ext cx="2144395" cy="4408805"/>
          </a:xfrm>
          <a:prstGeom prst="rect">
            <a:avLst/>
          </a:prstGeom>
          <a:noFill/>
        </p:spPr>
        <p:txBody>
          <a:bodyPr wrap="square" rtlCol="0">
            <a:spAutoFit/>
          </a:bodyPr>
          <a:lstStyle/>
          <a:p>
            <a:pPr fontAlgn="auto">
              <a:lnSpc>
                <a:spcPct val="120000"/>
              </a:lnSpc>
            </a:pPr>
            <a:r>
              <a:rPr lang="zh-CN"/>
              <a:t>汇总单位将通过查看下级单位上报的年数数据，进行审核，确认通过点击</a:t>
            </a:r>
            <a:r>
              <a:rPr lang="en-US" altLang="zh-CN"/>
              <a:t>“</a:t>
            </a:r>
            <a:r>
              <a:rPr lang="zh-CN" altLang="en-US"/>
              <a:t>确认</a:t>
            </a:r>
            <a:r>
              <a:rPr lang="en-US" altLang="zh-CN"/>
              <a:t>”</a:t>
            </a:r>
            <a:r>
              <a:rPr lang="zh-CN" altLang="en-US"/>
              <a:t>按钮，数据有异常或疑问可点击</a:t>
            </a:r>
            <a:r>
              <a:rPr lang="en-US" altLang="zh-CN"/>
              <a:t>“</a:t>
            </a:r>
            <a:r>
              <a:rPr lang="zh-CN" altLang="en-US"/>
              <a:t>退回</a:t>
            </a:r>
            <a:r>
              <a:rPr lang="en-US" altLang="zh-CN"/>
              <a:t>”</a:t>
            </a:r>
            <a:r>
              <a:rPr lang="zh-CN" altLang="en-US"/>
              <a:t>按钮并填写退回原因。</a:t>
            </a:r>
          </a:p>
          <a:p>
            <a:pPr fontAlgn="auto">
              <a:lnSpc>
                <a:spcPct val="120000"/>
              </a:lnSpc>
            </a:pPr>
            <a:r>
              <a:rPr lang="en-US" altLang="zh-CN"/>
              <a:t>“</a:t>
            </a:r>
            <a:r>
              <a:rPr lang="zh-CN" altLang="en-US"/>
              <a:t>查看明细</a:t>
            </a:r>
            <a:r>
              <a:rPr lang="en-US" altLang="zh-CN"/>
              <a:t>”</a:t>
            </a:r>
            <a:r>
              <a:rPr lang="zh-CN" altLang="en-US"/>
              <a:t>按钮可查看上报单位年报的所有表样、填报说明、分析报表以及警告项说明明细。</a:t>
            </a:r>
          </a:p>
        </p:txBody>
      </p:sp>
      <p:pic>
        <p:nvPicPr>
          <p:cNvPr id="2" name="图片 1"/>
          <p:cNvPicPr>
            <a:picLocks noChangeAspect="1"/>
          </p:cNvPicPr>
          <p:nvPr/>
        </p:nvPicPr>
        <p:blipFill>
          <a:blip r:embed="rId3"/>
          <a:stretch>
            <a:fillRect/>
          </a:stretch>
        </p:blipFill>
        <p:spPr>
          <a:xfrm>
            <a:off x="493395" y="1137920"/>
            <a:ext cx="9058910" cy="44989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全表汇总</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22</a:t>
            </a:fld>
            <a:endParaRPr lang="zh-CN" altLang="en-US" dirty="0">
              <a:solidFill>
                <a:prstClr val="black">
                  <a:tint val="75000"/>
                </a:prstClr>
              </a:solidFill>
              <a:latin typeface="+mn-ea"/>
              <a:ea typeface="+mn-ea"/>
            </a:endParaRPr>
          </a:p>
        </p:txBody>
      </p:sp>
      <p:sp>
        <p:nvSpPr>
          <p:cNvPr id="3" name="文本框 2"/>
          <p:cNvSpPr txBox="1"/>
          <p:nvPr/>
        </p:nvSpPr>
        <p:spPr>
          <a:xfrm>
            <a:off x="749691" y="5122703"/>
            <a:ext cx="9968513" cy="1337945"/>
          </a:xfrm>
          <a:prstGeom prst="rect">
            <a:avLst/>
          </a:prstGeom>
          <a:noFill/>
        </p:spPr>
        <p:txBody>
          <a:bodyPr wrap="square" rtlCol="0">
            <a:spAutoFit/>
          </a:bodyPr>
          <a:lstStyle/>
          <a:p>
            <a:pPr fontAlgn="auto">
              <a:lnSpc>
                <a:spcPct val="150000"/>
              </a:lnSpc>
            </a:pPr>
            <a:r>
              <a:rPr lang="zh-CN" altLang="zh-CN" dirty="0"/>
              <a:t>可在全表汇总页面查看</a:t>
            </a:r>
            <a:r>
              <a:rPr lang="en-US" altLang="zh-CN" dirty="0"/>
              <a:t>8</a:t>
            </a:r>
            <a:r>
              <a:rPr lang="zh-CN" altLang="en-US" dirty="0"/>
              <a:t>张汇总表数据、上报情况表以及上报单位警告说明明细表。</a:t>
            </a:r>
          </a:p>
          <a:p>
            <a:pPr fontAlgn="auto">
              <a:lnSpc>
                <a:spcPct val="150000"/>
              </a:lnSpc>
            </a:pPr>
            <a:r>
              <a:rPr lang="zh-CN" altLang="en-US" dirty="0"/>
              <a:t>同时页面提供上次汇总时间信息提示以及汇总报表金额单位设置。</a:t>
            </a:r>
          </a:p>
          <a:p>
            <a:pPr fontAlgn="auto">
              <a:lnSpc>
                <a:spcPct val="150000"/>
              </a:lnSpc>
            </a:pPr>
            <a:r>
              <a:rPr lang="zh-CN" altLang="en-US" dirty="0"/>
              <a:t>点击重新汇总可根据上报单位数据重新生成汇总表。</a:t>
            </a:r>
          </a:p>
        </p:txBody>
      </p:sp>
      <p:pic>
        <p:nvPicPr>
          <p:cNvPr id="4" name="图片 3"/>
          <p:cNvPicPr>
            <a:picLocks noChangeAspect="1"/>
          </p:cNvPicPr>
          <p:nvPr>
            <p:custDataLst>
              <p:tags r:id="rId1"/>
            </p:custDataLst>
          </p:nvPr>
        </p:nvPicPr>
        <p:blipFill>
          <a:blip r:embed="rId4"/>
          <a:stretch>
            <a:fillRect/>
          </a:stretch>
        </p:blipFill>
        <p:spPr>
          <a:xfrm>
            <a:off x="749935" y="1087755"/>
            <a:ext cx="10335895" cy="45319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说明报告</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23</a:t>
            </a:fld>
            <a:endParaRPr lang="zh-CN" altLang="en-US" dirty="0">
              <a:solidFill>
                <a:prstClr val="black">
                  <a:tint val="75000"/>
                </a:prstClr>
              </a:solidFill>
              <a:latin typeface="+mn-ea"/>
              <a:ea typeface="+mn-ea"/>
            </a:endParaRPr>
          </a:p>
        </p:txBody>
      </p:sp>
      <p:sp>
        <p:nvSpPr>
          <p:cNvPr id="4" name="文本框 3"/>
          <p:cNvSpPr txBox="1"/>
          <p:nvPr/>
        </p:nvSpPr>
        <p:spPr>
          <a:xfrm>
            <a:off x="9591295" y="1210624"/>
            <a:ext cx="1689735" cy="2416175"/>
          </a:xfrm>
          <a:prstGeom prst="rect">
            <a:avLst/>
          </a:prstGeom>
          <a:noFill/>
        </p:spPr>
        <p:txBody>
          <a:bodyPr wrap="square" rtlCol="0">
            <a:spAutoFit/>
          </a:bodyPr>
          <a:lstStyle/>
          <a:p>
            <a:pPr fontAlgn="auto">
              <a:lnSpc>
                <a:spcPct val="120000"/>
              </a:lnSpc>
            </a:pPr>
            <a:r>
              <a:rPr lang="zh-CN" altLang="en-US" dirty="0"/>
              <a:t>单位完成资产年报的数据审核后，还需根据审核结果完成填报说明和分析报告并上传。</a:t>
            </a:r>
          </a:p>
        </p:txBody>
      </p:sp>
      <p:pic>
        <p:nvPicPr>
          <p:cNvPr id="6" name="图片 5"/>
          <p:cNvPicPr/>
          <p:nvPr/>
        </p:nvPicPr>
        <p:blipFill>
          <a:blip r:embed="rId3"/>
          <a:stretch>
            <a:fillRect/>
          </a:stretch>
        </p:blipFill>
        <p:spPr>
          <a:xfrm>
            <a:off x="672823" y="1205446"/>
            <a:ext cx="8811645" cy="48427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年报上报</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24</a:t>
            </a:fld>
            <a:endParaRPr lang="zh-CN" altLang="en-US" dirty="0">
              <a:solidFill>
                <a:prstClr val="black">
                  <a:tint val="75000"/>
                </a:prstClr>
              </a:solidFill>
              <a:latin typeface="+mn-ea"/>
              <a:ea typeface="+mn-ea"/>
            </a:endParaRPr>
          </a:p>
        </p:txBody>
      </p:sp>
      <p:pic>
        <p:nvPicPr>
          <p:cNvPr id="2" name="图片 1"/>
          <p:cNvPicPr>
            <a:picLocks noChangeAspect="1"/>
          </p:cNvPicPr>
          <p:nvPr/>
        </p:nvPicPr>
        <p:blipFill>
          <a:blip r:embed="rId3"/>
          <a:stretch>
            <a:fillRect/>
          </a:stretch>
        </p:blipFill>
        <p:spPr>
          <a:xfrm>
            <a:off x="654685" y="1264920"/>
            <a:ext cx="11013440" cy="2644140"/>
          </a:xfrm>
          <a:prstGeom prst="rect">
            <a:avLst/>
          </a:prstGeom>
        </p:spPr>
      </p:pic>
      <p:sp>
        <p:nvSpPr>
          <p:cNvPr id="3" name="文本框 2"/>
          <p:cNvSpPr txBox="1"/>
          <p:nvPr/>
        </p:nvSpPr>
        <p:spPr>
          <a:xfrm>
            <a:off x="629920" y="3763010"/>
            <a:ext cx="10802620" cy="645160"/>
          </a:xfrm>
          <a:prstGeom prst="rect">
            <a:avLst/>
          </a:prstGeom>
          <a:noFill/>
        </p:spPr>
        <p:txBody>
          <a:bodyPr wrap="square" rtlCol="0">
            <a:spAutoFit/>
          </a:bodyPr>
          <a:lstStyle/>
          <a:p>
            <a:r>
              <a:rPr lang="zh-CN" altLang="zh-CN" dirty="0"/>
              <a:t>年报审核和说明报告全部完成后，点击上报按钮将年报数据上报给上级主管单位或财政单位后，即可完成单位</a:t>
            </a:r>
            <a:r>
              <a:rPr lang="en-US" altLang="zh-CN" dirty="0"/>
              <a:t>2022</a:t>
            </a:r>
            <a:r>
              <a:rPr lang="zh-CN" altLang="en-US" dirty="0"/>
              <a:t>年度资产</a:t>
            </a:r>
            <a:r>
              <a:rPr lang="zh-CN" altLang="zh-CN" dirty="0"/>
              <a:t>年报数据的汇总工作。</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05</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zh-CN" dirty="0">
                <a:sym typeface="+mn-lt"/>
              </a:rPr>
              <a:t>年报其他功能说明</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校验公式审核逻辑</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26</a:t>
            </a:fld>
            <a:endParaRPr lang="zh-CN" altLang="en-US" dirty="0">
              <a:solidFill>
                <a:prstClr val="black">
                  <a:tint val="75000"/>
                </a:prstClr>
              </a:solidFill>
              <a:latin typeface="+mn-ea"/>
              <a:ea typeface="+mn-ea"/>
            </a:endParaRPr>
          </a:p>
        </p:txBody>
      </p:sp>
      <p:pic>
        <p:nvPicPr>
          <p:cNvPr id="2" name="图片 1"/>
          <p:cNvPicPr>
            <a:picLocks noChangeAspect="1"/>
          </p:cNvPicPr>
          <p:nvPr/>
        </p:nvPicPr>
        <p:blipFill>
          <a:blip r:embed="rId3"/>
          <a:stretch>
            <a:fillRect/>
          </a:stretch>
        </p:blipFill>
        <p:spPr>
          <a:xfrm>
            <a:off x="479425" y="1157605"/>
            <a:ext cx="11143615" cy="3587115"/>
          </a:xfrm>
          <a:prstGeom prst="rect">
            <a:avLst/>
          </a:prstGeom>
        </p:spPr>
      </p:pic>
      <p:sp>
        <p:nvSpPr>
          <p:cNvPr id="4" name="文本框 3"/>
          <p:cNvSpPr txBox="1"/>
          <p:nvPr/>
        </p:nvSpPr>
        <p:spPr>
          <a:xfrm>
            <a:off x="479425" y="5004435"/>
            <a:ext cx="10802620" cy="755650"/>
          </a:xfrm>
          <a:prstGeom prst="rect">
            <a:avLst/>
          </a:prstGeom>
          <a:noFill/>
        </p:spPr>
        <p:txBody>
          <a:bodyPr wrap="square" rtlCol="0">
            <a:spAutoFit/>
          </a:bodyPr>
          <a:lstStyle/>
          <a:p>
            <a:pPr fontAlgn="auto">
              <a:lnSpc>
                <a:spcPct val="120000"/>
              </a:lnSpc>
            </a:pPr>
            <a:r>
              <a:rPr lang="zh-CN" dirty="0"/>
              <a:t>部分核实性错误，在今年年报报送时会默认为审核性错误，但如果单位确实存在特殊情况需要保留该错误，可</a:t>
            </a:r>
            <a:r>
              <a:rPr lang="en-US" altLang="zh-CN" dirty="0"/>
              <a:t>“</a:t>
            </a:r>
            <a:r>
              <a:rPr lang="zh-CN" altLang="en-US" dirty="0"/>
              <a:t>申请核实</a:t>
            </a:r>
            <a:r>
              <a:rPr lang="en-US" altLang="zh-CN" dirty="0"/>
              <a:t>”</a:t>
            </a:r>
            <a:r>
              <a:rPr lang="zh-CN" altLang="en-US" dirty="0"/>
              <a:t>，由所在区县财政汇总账号审核通过后，该错误会自动转为核实性错误。</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校验公式审核逻辑</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27</a:t>
            </a:fld>
            <a:endParaRPr lang="zh-CN" altLang="en-US" dirty="0">
              <a:solidFill>
                <a:prstClr val="black">
                  <a:tint val="75000"/>
                </a:prstClr>
              </a:solidFill>
              <a:latin typeface="+mn-ea"/>
              <a:ea typeface="+mn-ea"/>
            </a:endParaRPr>
          </a:p>
        </p:txBody>
      </p:sp>
      <p:sp>
        <p:nvSpPr>
          <p:cNvPr id="4" name="文本框 3"/>
          <p:cNvSpPr txBox="1"/>
          <p:nvPr/>
        </p:nvSpPr>
        <p:spPr>
          <a:xfrm>
            <a:off x="466725" y="4152900"/>
            <a:ext cx="11257915" cy="755650"/>
          </a:xfrm>
          <a:prstGeom prst="rect">
            <a:avLst/>
          </a:prstGeom>
          <a:noFill/>
        </p:spPr>
        <p:txBody>
          <a:bodyPr wrap="square" rtlCol="0">
            <a:spAutoFit/>
          </a:bodyPr>
          <a:lstStyle/>
          <a:p>
            <a:pPr fontAlgn="auto">
              <a:lnSpc>
                <a:spcPct val="120000"/>
              </a:lnSpc>
            </a:pPr>
            <a:r>
              <a:rPr lang="zh-CN" altLang="en-US" dirty="0">
                <a:sym typeface="+mn-ea"/>
              </a:rPr>
              <a:t>资产年报汇总菜单中，区县财政汇总账号会比其他汇总账号增加一个</a:t>
            </a:r>
            <a:r>
              <a:rPr lang="en-US" altLang="zh-CN" dirty="0">
                <a:sym typeface="+mn-ea"/>
              </a:rPr>
              <a:t>“</a:t>
            </a:r>
            <a:r>
              <a:rPr lang="zh-CN" altLang="en-US" dirty="0">
                <a:sym typeface="+mn-ea"/>
              </a:rPr>
              <a:t>公式调整审核</a:t>
            </a:r>
            <a:r>
              <a:rPr lang="en-US" altLang="zh-CN" dirty="0">
                <a:sym typeface="+mn-ea"/>
              </a:rPr>
              <a:t>”</a:t>
            </a:r>
            <a:r>
              <a:rPr lang="zh-CN" altLang="en-US" dirty="0">
                <a:sym typeface="+mn-ea"/>
              </a:rPr>
              <a:t>菜单，用于审核本区划中申请将审核性错误公式转为核实性的申请，请财政资产管理人员核实情况后进行审核。</a:t>
            </a:r>
          </a:p>
        </p:txBody>
      </p:sp>
      <p:pic>
        <p:nvPicPr>
          <p:cNvPr id="2" name="图片 1"/>
          <p:cNvPicPr>
            <a:picLocks noChangeAspect="1"/>
          </p:cNvPicPr>
          <p:nvPr>
            <p:custDataLst>
              <p:tags r:id="rId1"/>
            </p:custDataLst>
          </p:nvPr>
        </p:nvPicPr>
        <p:blipFill>
          <a:blip r:embed="rId4"/>
          <a:stretch>
            <a:fillRect/>
          </a:stretch>
        </p:blipFill>
        <p:spPr>
          <a:xfrm>
            <a:off x="446405" y="1183005"/>
            <a:ext cx="11299825" cy="27673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校验公式审核逻辑</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28</a:t>
            </a:fld>
            <a:endParaRPr lang="zh-CN" altLang="en-US" dirty="0">
              <a:solidFill>
                <a:prstClr val="black">
                  <a:tint val="75000"/>
                </a:prstClr>
              </a:solidFill>
              <a:latin typeface="+mn-ea"/>
              <a:ea typeface="+mn-ea"/>
            </a:endParaRPr>
          </a:p>
        </p:txBody>
      </p:sp>
      <p:sp>
        <p:nvSpPr>
          <p:cNvPr id="4" name="文本框 3"/>
          <p:cNvSpPr txBox="1"/>
          <p:nvPr/>
        </p:nvSpPr>
        <p:spPr>
          <a:xfrm>
            <a:off x="479425" y="1238885"/>
            <a:ext cx="11257915" cy="4741545"/>
          </a:xfrm>
          <a:prstGeom prst="rect">
            <a:avLst/>
          </a:prstGeom>
          <a:noFill/>
        </p:spPr>
        <p:txBody>
          <a:bodyPr wrap="square" rtlCol="0">
            <a:spAutoFit/>
          </a:bodyPr>
          <a:lstStyle/>
          <a:p>
            <a:pPr fontAlgn="auto">
              <a:lnSpc>
                <a:spcPct val="120000"/>
              </a:lnSpc>
            </a:pPr>
            <a:r>
              <a:rPr lang="zh-CN" altLang="en-US" dirty="0">
                <a:sym typeface="+mn-ea"/>
              </a:rPr>
              <a:t>初始设置为审核性的核实性公式有：</a:t>
            </a:r>
          </a:p>
          <a:p>
            <a:pPr marL="285750" indent="-285750" fontAlgn="auto">
              <a:lnSpc>
                <a:spcPct val="120000"/>
              </a:lnSpc>
              <a:buFont typeface="Wingdings" panose="05000000000000000000" charset="0"/>
              <a:buChar char="l"/>
            </a:pPr>
            <a:r>
              <a:rPr lang="zh-CN" altLang="en-US" dirty="0">
                <a:sym typeface="+mn-ea"/>
              </a:rPr>
              <a:t>资产负债表</a:t>
            </a:r>
            <a:r>
              <a:rPr lang="en-US" altLang="zh-CN" dirty="0">
                <a:sym typeface="+mn-ea"/>
              </a:rPr>
              <a:t> 1行2栏&lt;&gt;0（负债表不应为空）</a:t>
            </a:r>
          </a:p>
          <a:p>
            <a:pPr marL="285750" indent="-285750" fontAlgn="auto">
              <a:lnSpc>
                <a:spcPct val="120000"/>
              </a:lnSpc>
              <a:buFont typeface="Wingdings" panose="05000000000000000000" charset="0"/>
              <a:buChar char="l"/>
            </a:pPr>
            <a:r>
              <a:rPr lang="en-US" altLang="zh-CN" dirty="0">
                <a:sym typeface="+mn-ea"/>
              </a:rPr>
              <a:t>资产负债表 {1~36,38~39}行{1,2}栏应大于等于0</a:t>
            </a:r>
          </a:p>
          <a:p>
            <a:pPr marL="285750" indent="-285750" fontAlgn="auto">
              <a:lnSpc>
                <a:spcPct val="120000"/>
              </a:lnSpc>
              <a:buFont typeface="Wingdings" panose="05000000000000000000" charset="0"/>
              <a:buChar char="l"/>
            </a:pPr>
            <a:r>
              <a:rPr lang="en-US" altLang="zh-CN" dirty="0">
                <a:sym typeface="+mn-ea"/>
              </a:rPr>
              <a:t>机构人员表 2行1栏应&gt;0</a:t>
            </a:r>
          </a:p>
          <a:p>
            <a:pPr marL="285750" indent="-285750" fontAlgn="auto">
              <a:lnSpc>
                <a:spcPct val="120000"/>
              </a:lnSpc>
              <a:buFont typeface="Wingdings" panose="05000000000000000000" charset="0"/>
              <a:buChar char="l"/>
            </a:pPr>
            <a:r>
              <a:rPr lang="en-US" altLang="zh-CN" dirty="0">
                <a:sym typeface="+mn-ea"/>
              </a:rPr>
              <a:t>机构人员表 2行2栏应&gt;0</a:t>
            </a:r>
          </a:p>
          <a:p>
            <a:pPr marL="285750" indent="-285750" fontAlgn="auto">
              <a:lnSpc>
                <a:spcPct val="120000"/>
              </a:lnSpc>
              <a:buFont typeface="Wingdings" panose="05000000000000000000" charset="0"/>
              <a:buChar char="l"/>
            </a:pPr>
            <a:r>
              <a:rPr lang="en-US" altLang="zh-CN" dirty="0">
                <a:sym typeface="+mn-ea"/>
              </a:rPr>
              <a:t>机构人员表 机构人员情况表23行4栏指标值超出参考值1</a:t>
            </a:r>
          </a:p>
          <a:p>
            <a:pPr marL="285750" indent="-285750" fontAlgn="auto">
              <a:lnSpc>
                <a:spcPct val="120000"/>
              </a:lnSpc>
              <a:buFont typeface="Wingdings" panose="05000000000000000000" charset="0"/>
              <a:buChar char="l"/>
            </a:pPr>
            <a:r>
              <a:rPr lang="en-US" altLang="zh-CN" dirty="0">
                <a:sym typeface="+mn-ea"/>
              </a:rPr>
              <a:t>资产存量表固定资产的期初期末原值差额不等于资产配置表中的固定资产原值减去资产处置表中的固定资产原值</a:t>
            </a:r>
          </a:p>
          <a:p>
            <a:pPr marL="285750" indent="-285750" fontAlgn="auto">
              <a:lnSpc>
                <a:spcPct val="120000"/>
              </a:lnSpc>
              <a:buFont typeface="Wingdings" panose="05000000000000000000" charset="0"/>
              <a:buChar char="l"/>
            </a:pPr>
            <a:r>
              <a:rPr lang="en-US" altLang="zh-CN" dirty="0">
                <a:sym typeface="+mn-ea"/>
              </a:rPr>
              <a:t>资产存量表无形资产的期初期末原值差额不等于资产配置表中的无形资产原值减去资产处置表中的无形资产原值</a:t>
            </a:r>
          </a:p>
          <a:p>
            <a:pPr marL="285750" indent="-285750" fontAlgn="auto">
              <a:lnSpc>
                <a:spcPct val="120000"/>
              </a:lnSpc>
              <a:buFont typeface="Wingdings" panose="05000000000000000000" charset="0"/>
              <a:buChar char="l"/>
            </a:pPr>
            <a:r>
              <a:rPr lang="en-US" altLang="zh-CN" dirty="0">
                <a:sym typeface="+mn-ea"/>
              </a:rPr>
              <a:t>土地情况表 土地情况表2行12栏指标值小于参考值5平方米</a:t>
            </a:r>
          </a:p>
          <a:p>
            <a:pPr marL="285750" indent="-285750" fontAlgn="auto">
              <a:lnSpc>
                <a:spcPct val="120000"/>
              </a:lnSpc>
              <a:buFont typeface="Wingdings" panose="05000000000000000000" charset="0"/>
              <a:buChar char="l"/>
            </a:pPr>
            <a:r>
              <a:rPr lang="en-US" altLang="zh-CN" dirty="0">
                <a:sym typeface="+mn-ea"/>
              </a:rPr>
              <a:t>房屋情况表 当合计行13栏=0，单位按实际情况应该有占有、使用的房屋</a:t>
            </a:r>
          </a:p>
          <a:p>
            <a:pPr marL="285750" indent="-285750" fontAlgn="auto">
              <a:lnSpc>
                <a:spcPct val="120000"/>
              </a:lnSpc>
              <a:buFont typeface="Wingdings" panose="05000000000000000000" charset="0"/>
              <a:buChar char="l"/>
            </a:pPr>
            <a:r>
              <a:rPr lang="en-US" altLang="zh-CN" dirty="0">
                <a:sym typeface="+mn-ea"/>
              </a:rPr>
              <a:t>房屋情况表 人均占用办公用房面积</a:t>
            </a:r>
            <a:r>
              <a:rPr lang="zh-CN" altLang="zh-CN" dirty="0">
                <a:sym typeface="+mn-ea"/>
              </a:rPr>
              <a:t>过高或过低</a:t>
            </a:r>
            <a:endParaRPr lang="en-US" altLang="zh-CN" dirty="0">
              <a:sym typeface="+mn-ea"/>
            </a:endParaRPr>
          </a:p>
          <a:p>
            <a:pPr marL="285750" indent="-285750" fontAlgn="auto">
              <a:lnSpc>
                <a:spcPct val="120000"/>
              </a:lnSpc>
              <a:buFont typeface="Wingdings" panose="05000000000000000000" charset="0"/>
              <a:buChar char="l"/>
            </a:pPr>
            <a:endParaRPr lang="en-US" altLang="zh-CN" dirty="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altLang="zh-CN" sz="3200" b="1" dirty="0">
                <a:solidFill>
                  <a:schemeClr val="tx1">
                    <a:lumMod val="75000"/>
                    <a:lumOff val="25000"/>
                  </a:schemeClr>
                </a:solidFill>
              </a:rPr>
              <a:t>修改单位封面</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29</a:t>
            </a:fld>
            <a:endParaRPr lang="zh-CN" altLang="en-US" dirty="0">
              <a:solidFill>
                <a:prstClr val="black">
                  <a:tint val="75000"/>
                </a:prstClr>
              </a:solidFill>
              <a:latin typeface="+mn-ea"/>
              <a:ea typeface="+mn-ea"/>
            </a:endParaRPr>
          </a:p>
        </p:txBody>
      </p:sp>
      <p:pic>
        <p:nvPicPr>
          <p:cNvPr id="2" name="图片 1"/>
          <p:cNvPicPr>
            <a:picLocks noChangeAspect="1"/>
          </p:cNvPicPr>
          <p:nvPr/>
        </p:nvPicPr>
        <p:blipFill>
          <a:blip r:embed="rId3"/>
          <a:stretch>
            <a:fillRect/>
          </a:stretch>
        </p:blipFill>
        <p:spPr>
          <a:xfrm>
            <a:off x="539115" y="1106805"/>
            <a:ext cx="9870440" cy="4376420"/>
          </a:xfrm>
          <a:prstGeom prst="rect">
            <a:avLst/>
          </a:prstGeom>
        </p:spPr>
      </p:pic>
      <p:sp>
        <p:nvSpPr>
          <p:cNvPr id="4" name="文本框 3"/>
          <p:cNvSpPr txBox="1"/>
          <p:nvPr/>
        </p:nvSpPr>
        <p:spPr>
          <a:xfrm>
            <a:off x="479425" y="5716905"/>
            <a:ext cx="11257915" cy="755650"/>
          </a:xfrm>
          <a:prstGeom prst="rect">
            <a:avLst/>
          </a:prstGeom>
          <a:noFill/>
        </p:spPr>
        <p:txBody>
          <a:bodyPr wrap="square" rtlCol="0">
            <a:spAutoFit/>
          </a:bodyPr>
          <a:lstStyle/>
          <a:p>
            <a:pPr fontAlgn="auto">
              <a:lnSpc>
                <a:spcPct val="120000"/>
              </a:lnSpc>
            </a:pPr>
            <a:r>
              <a:rPr lang="zh-CN" altLang="en-US" dirty="0">
                <a:sym typeface="+mn-ea"/>
              </a:rPr>
              <a:t>汇总账号可直接修改下级单位的封面表，其中单户表中的单位基本性质和参公单位执行财务规则因涉及到单位的行政事业性归属，无法直接修改，如需修改可将报表逐级退回。</a:t>
            </a:r>
            <a:endParaRPr lang="en-US" altLang="zh-CN"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资产云平台</a:t>
            </a:r>
            <a:endParaRPr lang="en-US" altLang="zh-CN" sz="3200" b="1" dirty="0">
              <a:solidFill>
                <a:schemeClr val="tx1">
                  <a:lumMod val="75000"/>
                  <a:lumOff val="25000"/>
                </a:schemeClr>
              </a:solidFill>
            </a:endParaRP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3</a:t>
            </a:fld>
            <a:endParaRPr lang="zh-CN" altLang="en-US" dirty="0">
              <a:solidFill>
                <a:prstClr val="black">
                  <a:tint val="75000"/>
                </a:prstClr>
              </a:solidFill>
              <a:latin typeface="+mn-ea"/>
              <a:ea typeface="+mn-ea"/>
            </a:endParaRPr>
          </a:p>
        </p:txBody>
      </p:sp>
      <p:sp>
        <p:nvSpPr>
          <p:cNvPr id="3" name="文本框 2"/>
          <p:cNvSpPr txBox="1"/>
          <p:nvPr/>
        </p:nvSpPr>
        <p:spPr>
          <a:xfrm>
            <a:off x="584835" y="1325245"/>
            <a:ext cx="10614025" cy="4225925"/>
          </a:xfrm>
          <a:prstGeom prst="rect">
            <a:avLst/>
          </a:prstGeom>
          <a:noFill/>
        </p:spPr>
        <p:txBody>
          <a:bodyPr wrap="square" rtlCol="0">
            <a:spAutoFit/>
          </a:bodyPr>
          <a:lstStyle/>
          <a:p>
            <a:pPr fontAlgn="auto">
              <a:lnSpc>
                <a:spcPct val="120000"/>
              </a:lnSpc>
            </a:pPr>
            <a:r>
              <a:rPr lang="zh-CN" altLang="zh-CN" sz="2800"/>
              <a:t>访问地址：</a:t>
            </a:r>
          </a:p>
          <a:p>
            <a:pPr fontAlgn="auto">
              <a:lnSpc>
                <a:spcPct val="120000"/>
              </a:lnSpc>
            </a:pPr>
            <a:r>
              <a:rPr lang="zh-CN" altLang="zh-CN" sz="2800"/>
              <a:t>http://10.65.248.23/fcfa</a:t>
            </a:r>
            <a:r>
              <a:rPr lang="en-US" altLang="zh-CN" sz="2800"/>
              <a:t>  </a:t>
            </a:r>
            <a:r>
              <a:rPr lang="zh-CN" altLang="zh-CN" sz="2800"/>
              <a:t>财政专线</a:t>
            </a:r>
          </a:p>
          <a:p>
            <a:pPr fontAlgn="auto">
              <a:lnSpc>
                <a:spcPct val="120000"/>
              </a:lnSpc>
            </a:pPr>
            <a:r>
              <a:rPr lang="zh-CN" altLang="zh-CN" sz="2800"/>
              <a:t>使用政务网或其他内网的单位，可参考财政一体化访问网址，保留网址前半部分</a:t>
            </a:r>
            <a:r>
              <a:rPr lang="en-US" altLang="zh-CN" sz="2800"/>
              <a:t>ip</a:t>
            </a:r>
            <a:r>
              <a:rPr lang="zh-CN" altLang="zh-CN" sz="2800"/>
              <a:t>地址（即</a:t>
            </a:r>
            <a:r>
              <a:rPr lang="en-US" altLang="zh-CN" sz="2800"/>
              <a:t>4</a:t>
            </a:r>
            <a:r>
              <a:rPr lang="zh-CN" altLang="en-US" sz="2800"/>
              <a:t>段数字</a:t>
            </a:r>
            <a:r>
              <a:rPr lang="zh-CN" altLang="zh-CN" sz="2800"/>
              <a:t>）不变，将/uportal改成</a:t>
            </a:r>
            <a:r>
              <a:rPr lang="en-US" altLang="zh-CN" sz="2800"/>
              <a:t>/fcfa</a:t>
            </a:r>
            <a:r>
              <a:rPr lang="zh-CN" altLang="zh-CN" sz="2800"/>
              <a:t>即可。</a:t>
            </a:r>
          </a:p>
          <a:p>
            <a:pPr fontAlgn="auto">
              <a:lnSpc>
                <a:spcPct val="120000"/>
              </a:lnSpc>
            </a:pPr>
            <a:endParaRPr lang="zh-CN" altLang="zh-CN" sz="2400"/>
          </a:p>
          <a:p>
            <a:pPr fontAlgn="auto">
              <a:lnSpc>
                <a:spcPct val="120000"/>
              </a:lnSpc>
            </a:pPr>
            <a:r>
              <a:rPr lang="zh-CN" altLang="zh-CN" sz="2800"/>
              <a:t>原地址：</a:t>
            </a:r>
            <a:r>
              <a:rPr lang="en-US" altLang="zh-CN" sz="2800"/>
              <a:t>http://172.24.24.41 </a:t>
            </a:r>
            <a:r>
              <a:rPr lang="zh-CN" altLang="en-US" sz="2800"/>
              <a:t>（</a:t>
            </a:r>
            <a:r>
              <a:rPr lang="zh-CN" altLang="zh-CN" sz="2800"/>
              <a:t>电子政务网）</a:t>
            </a:r>
            <a:r>
              <a:rPr lang="en-US" altLang="zh-CN" sz="2800"/>
              <a:t>http://10.65.205.44 </a:t>
            </a:r>
            <a:r>
              <a:rPr lang="zh-CN" altLang="en-US" sz="2800"/>
              <a:t>（</a:t>
            </a:r>
            <a:r>
              <a:rPr lang="zh-CN" altLang="zh-CN" sz="2800"/>
              <a:t>财政专线）仍可使用，但新地址稳定性更好。</a:t>
            </a:r>
            <a:endParaRPr lang="zh-CN" altLang="zh-CN" sz="3200"/>
          </a:p>
          <a:p>
            <a:pPr fontAlgn="auto">
              <a:lnSpc>
                <a:spcPct val="120000"/>
              </a:lnSpc>
            </a:pPr>
            <a:endParaRPr lang="zh-CN" altLang="zh-CN"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sz="3200" b="1" dirty="0">
                <a:solidFill>
                  <a:schemeClr val="tx1">
                    <a:lumMod val="75000"/>
                    <a:lumOff val="25000"/>
                  </a:schemeClr>
                </a:solidFill>
              </a:rPr>
              <a:t>年报数据审核表</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30</a:t>
            </a:fld>
            <a:endParaRPr lang="zh-CN" altLang="en-US" dirty="0">
              <a:solidFill>
                <a:prstClr val="black">
                  <a:tint val="75000"/>
                </a:prstClr>
              </a:solidFill>
              <a:latin typeface="+mn-ea"/>
              <a:ea typeface="+mn-ea"/>
            </a:endParaRPr>
          </a:p>
        </p:txBody>
      </p:sp>
      <p:sp>
        <p:nvSpPr>
          <p:cNvPr id="4" name="文本框 3"/>
          <p:cNvSpPr txBox="1"/>
          <p:nvPr/>
        </p:nvSpPr>
        <p:spPr>
          <a:xfrm>
            <a:off x="479425" y="1238885"/>
            <a:ext cx="11257915" cy="4076700"/>
          </a:xfrm>
          <a:prstGeom prst="rect">
            <a:avLst/>
          </a:prstGeom>
          <a:noFill/>
        </p:spPr>
        <p:txBody>
          <a:bodyPr wrap="square" rtlCol="0">
            <a:spAutoFit/>
          </a:bodyPr>
          <a:lstStyle/>
          <a:p>
            <a:pPr fontAlgn="auto">
              <a:lnSpc>
                <a:spcPct val="120000"/>
              </a:lnSpc>
            </a:pPr>
            <a:r>
              <a:rPr lang="zh-CN" altLang="en-US" dirty="0">
                <a:sym typeface="+mn-ea"/>
              </a:rPr>
              <a:t>针对年报常见问题设置了如下审核表：</a:t>
            </a:r>
          </a:p>
          <a:p>
            <a:pPr marL="285750" indent="-285750" fontAlgn="auto">
              <a:lnSpc>
                <a:spcPct val="120000"/>
              </a:lnSpc>
              <a:buFont typeface="Wingdings" panose="05000000000000000000" charset="0"/>
              <a:buChar char="l"/>
            </a:pPr>
            <a:r>
              <a:rPr lang="zh-CN" dirty="0">
                <a:sym typeface="+mn-ea"/>
              </a:rPr>
              <a:t>年报封面审核表，重点审核部门标识码、机构行业类型、预算管理级次等是否有明显错误；</a:t>
            </a:r>
          </a:p>
          <a:p>
            <a:pPr marL="285750" indent="-285750" fontAlgn="auto">
              <a:lnSpc>
                <a:spcPct val="120000"/>
              </a:lnSpc>
              <a:buFont typeface="Wingdings" panose="05000000000000000000" charset="0"/>
              <a:buChar char="l"/>
            </a:pPr>
            <a:r>
              <a:rPr lang="en-US" altLang="zh-CN" dirty="0">
                <a:sym typeface="+mn-ea"/>
              </a:rPr>
              <a:t>资产负债表期末数为0审核</a:t>
            </a:r>
            <a:r>
              <a:rPr lang="zh-CN" altLang="en-US" dirty="0">
                <a:sym typeface="+mn-ea"/>
              </a:rPr>
              <a:t>表，查看是否有合理说明，是否该继续报送报表；</a:t>
            </a:r>
            <a:endParaRPr lang="en-US" altLang="zh-CN" dirty="0">
              <a:sym typeface="+mn-ea"/>
            </a:endParaRPr>
          </a:p>
          <a:p>
            <a:pPr marL="285750" indent="-285750" fontAlgn="auto">
              <a:lnSpc>
                <a:spcPct val="120000"/>
              </a:lnSpc>
              <a:buFont typeface="Wingdings" panose="05000000000000000000" charset="0"/>
              <a:buChar char="l"/>
            </a:pPr>
            <a:r>
              <a:rPr lang="en-US" altLang="zh-CN" dirty="0">
                <a:sym typeface="+mn-ea"/>
              </a:rPr>
              <a:t>资产负债表货币性资金占比超过20%</a:t>
            </a:r>
            <a:r>
              <a:rPr lang="zh-CN" altLang="en-US" dirty="0">
                <a:sym typeface="+mn-ea"/>
              </a:rPr>
              <a:t>审核表，查看是否有合理说明；</a:t>
            </a:r>
            <a:endParaRPr lang="en-US" altLang="zh-CN" dirty="0">
              <a:sym typeface="+mn-ea"/>
            </a:endParaRPr>
          </a:p>
          <a:p>
            <a:pPr marL="285750" indent="-285750" fontAlgn="auto">
              <a:lnSpc>
                <a:spcPct val="120000"/>
              </a:lnSpc>
              <a:buFont typeface="Wingdings" panose="05000000000000000000" charset="0"/>
              <a:buChar char="l"/>
            </a:pPr>
            <a:r>
              <a:rPr lang="en-US" altLang="zh-CN" dirty="0">
                <a:sym typeface="+mn-ea"/>
              </a:rPr>
              <a:t>机构人员表独立核算机构数大于1</a:t>
            </a:r>
            <a:r>
              <a:rPr lang="zh-CN" altLang="en-US" dirty="0">
                <a:sym typeface="+mn-ea"/>
              </a:rPr>
              <a:t>的单位，是否有合理原因，是否对机构数理解有误；</a:t>
            </a:r>
          </a:p>
          <a:p>
            <a:pPr marL="285750" indent="-285750" fontAlgn="auto">
              <a:lnSpc>
                <a:spcPct val="120000"/>
              </a:lnSpc>
              <a:buFont typeface="Wingdings" panose="05000000000000000000" charset="0"/>
              <a:buChar char="l"/>
            </a:pPr>
            <a:r>
              <a:rPr lang="en-US" altLang="zh-CN" dirty="0">
                <a:sym typeface="+mn-ea"/>
              </a:rPr>
              <a:t>机构人员表</a:t>
            </a:r>
            <a:r>
              <a:rPr lang="zh-CN" altLang="en-US" dirty="0">
                <a:sym typeface="+mn-ea"/>
              </a:rPr>
              <a:t>与上一年度编制机构数、编制人数人数对比表，分析数量变动的主要原因；</a:t>
            </a:r>
          </a:p>
          <a:p>
            <a:pPr marL="285750" indent="-285750" fontAlgn="auto">
              <a:lnSpc>
                <a:spcPct val="120000"/>
              </a:lnSpc>
              <a:buFont typeface="Wingdings" panose="05000000000000000000" charset="0"/>
              <a:buChar char="l"/>
            </a:pPr>
            <a:r>
              <a:rPr lang="en-US" altLang="zh-CN" dirty="0">
                <a:sym typeface="+mn-ea"/>
              </a:rPr>
              <a:t>闲置</a:t>
            </a:r>
            <a:r>
              <a:rPr lang="zh-CN" altLang="en-US" dirty="0">
                <a:sym typeface="+mn-ea"/>
              </a:rPr>
              <a:t>资产审核表，查看各单位的闲置资产情况，了解单位是否真实存在闲置资产；</a:t>
            </a:r>
          </a:p>
          <a:p>
            <a:pPr marL="285750" indent="-285750" fontAlgn="auto">
              <a:lnSpc>
                <a:spcPct val="120000"/>
              </a:lnSpc>
              <a:buFont typeface="Wingdings" panose="05000000000000000000" charset="0"/>
              <a:buChar char="l"/>
            </a:pPr>
            <a:r>
              <a:rPr lang="en-US" altLang="zh-CN" dirty="0">
                <a:sym typeface="+mn-ea"/>
              </a:rPr>
              <a:t>在建工程审核</a:t>
            </a:r>
            <a:r>
              <a:rPr lang="zh-CN" altLang="en-US" dirty="0">
                <a:sym typeface="+mn-ea"/>
              </a:rPr>
              <a:t>表，审核停建、建成未使用情况，以及已投入使用6个月以上未转固情况，是否真实合理；</a:t>
            </a:r>
          </a:p>
          <a:p>
            <a:pPr marL="285750" indent="-285750" fontAlgn="auto">
              <a:lnSpc>
                <a:spcPct val="120000"/>
              </a:lnSpc>
              <a:buFont typeface="Wingdings" panose="05000000000000000000" charset="0"/>
              <a:buChar char="l"/>
            </a:pPr>
            <a:r>
              <a:rPr lang="zh-CN" altLang="en-US" dirty="0">
                <a:sym typeface="+mn-ea"/>
              </a:rPr>
              <a:t>对外投资经营状况审核表，审核期末投资金额为0的情况是否真实合理，特别是行政单位存在长期投资；</a:t>
            </a:r>
          </a:p>
          <a:p>
            <a:pPr marL="285750" indent="-285750" fontAlgn="auto">
              <a:lnSpc>
                <a:spcPct val="120000"/>
              </a:lnSpc>
              <a:buFont typeface="Wingdings" panose="05000000000000000000" charset="0"/>
              <a:buChar char="l"/>
            </a:pPr>
            <a:r>
              <a:rPr lang="zh-CN" altLang="en-US" dirty="0">
                <a:sym typeface="+mn-ea"/>
              </a:rPr>
              <a:t>流动资产、在建工程、车辆出租出借情况审核表，审核是否真实合理；</a:t>
            </a:r>
          </a:p>
          <a:p>
            <a:pPr marL="285750" indent="-285750" fontAlgn="auto">
              <a:lnSpc>
                <a:spcPct val="120000"/>
              </a:lnSpc>
              <a:buFont typeface="Wingdings" panose="05000000000000000000" charset="0"/>
              <a:buChar char="l"/>
            </a:pPr>
            <a:r>
              <a:rPr lang="zh-CN" altLang="en-US" dirty="0">
                <a:sym typeface="+mn-ea"/>
              </a:rPr>
              <a:t>流动资产、在建工程、土地使用权报废报损情况审核，是否为单位处置类型选择错误；</a:t>
            </a:r>
          </a:p>
          <a:p>
            <a:pPr marL="285750" indent="-285750" fontAlgn="auto">
              <a:lnSpc>
                <a:spcPct val="120000"/>
              </a:lnSpc>
              <a:buFont typeface="Wingdings" panose="05000000000000000000" charset="0"/>
              <a:buChar char="l"/>
            </a:pPr>
            <a:r>
              <a:rPr lang="zh-CN" altLang="en-US" dirty="0">
                <a:sym typeface="+mn-ea"/>
              </a:rPr>
              <a:t>公共基础设施等专项审核表，针对各类专项资产的特殊属性，进行极值和单价的专项审核。</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sz="3200" b="1" dirty="0">
                <a:solidFill>
                  <a:schemeClr val="tx1">
                    <a:lumMod val="75000"/>
                    <a:lumOff val="25000"/>
                  </a:schemeClr>
                </a:solidFill>
              </a:rPr>
              <a:t>年报数据审核表</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31</a:t>
            </a:fld>
            <a:endParaRPr lang="zh-CN" altLang="en-US" dirty="0">
              <a:solidFill>
                <a:prstClr val="black">
                  <a:tint val="75000"/>
                </a:prstClr>
              </a:solidFill>
              <a:latin typeface="+mn-ea"/>
              <a:ea typeface="+mn-ea"/>
            </a:endParaRPr>
          </a:p>
        </p:txBody>
      </p:sp>
      <p:sp>
        <p:nvSpPr>
          <p:cNvPr id="2" name="文本框 1"/>
          <p:cNvSpPr txBox="1"/>
          <p:nvPr/>
        </p:nvSpPr>
        <p:spPr>
          <a:xfrm>
            <a:off x="676910" y="5850255"/>
            <a:ext cx="10328275" cy="368300"/>
          </a:xfrm>
          <a:prstGeom prst="rect">
            <a:avLst/>
          </a:prstGeom>
          <a:noFill/>
        </p:spPr>
        <p:txBody>
          <a:bodyPr wrap="square" rtlCol="0">
            <a:spAutoFit/>
          </a:bodyPr>
          <a:lstStyle/>
          <a:p>
            <a:r>
              <a:rPr lang="zh-CN" altLang="en-US">
                <a:solidFill>
                  <a:srgbClr val="FF0000"/>
                </a:solidFill>
              </a:rPr>
              <a:t>注</a:t>
            </a:r>
            <a:r>
              <a:rPr lang="en-US" altLang="zh-CN">
                <a:solidFill>
                  <a:srgbClr val="FF0000"/>
                </a:solidFill>
              </a:rPr>
              <a:t>:</a:t>
            </a:r>
            <a:r>
              <a:rPr lang="zh-CN" altLang="en-US">
                <a:solidFill>
                  <a:srgbClr val="FF0000"/>
                </a:solidFill>
              </a:rPr>
              <a:t>上述审核表明细不代表最终版本，会根据情况进行调整，</a:t>
            </a:r>
            <a:r>
              <a:rPr lang="zh-CN" altLang="en-US" dirty="0">
                <a:solidFill>
                  <a:srgbClr val="FF0000"/>
                </a:solidFill>
                <a:sym typeface="+mn-ea"/>
              </a:rPr>
              <a:t>以实际系统中功能为准。</a:t>
            </a:r>
          </a:p>
        </p:txBody>
      </p:sp>
      <p:pic>
        <p:nvPicPr>
          <p:cNvPr id="3" name="图片 2"/>
          <p:cNvPicPr>
            <a:picLocks noChangeAspect="1"/>
          </p:cNvPicPr>
          <p:nvPr/>
        </p:nvPicPr>
        <p:blipFill>
          <a:blip r:embed="rId3"/>
          <a:stretch>
            <a:fillRect/>
          </a:stretch>
        </p:blipFill>
        <p:spPr>
          <a:xfrm>
            <a:off x="788670" y="1051560"/>
            <a:ext cx="9119235" cy="47555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06</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zh-CN" dirty="0">
                <a:sym typeface="+mn-lt"/>
              </a:rPr>
              <a:t>年报审核注意事项</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sz="3200" b="1" dirty="0">
                <a:solidFill>
                  <a:schemeClr val="tx1">
                    <a:lumMod val="75000"/>
                    <a:lumOff val="25000"/>
                  </a:schemeClr>
                </a:solidFill>
              </a:rPr>
              <a:t>年报审核注意事项</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33</a:t>
            </a:fld>
            <a:endParaRPr lang="zh-CN" altLang="en-US" dirty="0">
              <a:solidFill>
                <a:prstClr val="black">
                  <a:tint val="75000"/>
                </a:prstClr>
              </a:solidFill>
              <a:latin typeface="+mn-ea"/>
              <a:ea typeface="+mn-ea"/>
            </a:endParaRPr>
          </a:p>
        </p:txBody>
      </p:sp>
      <p:sp>
        <p:nvSpPr>
          <p:cNvPr id="4" name="文本框 3"/>
          <p:cNvSpPr txBox="1"/>
          <p:nvPr/>
        </p:nvSpPr>
        <p:spPr>
          <a:xfrm>
            <a:off x="479425" y="1187450"/>
            <a:ext cx="11257915" cy="5492750"/>
          </a:xfrm>
          <a:prstGeom prst="rect">
            <a:avLst/>
          </a:prstGeom>
          <a:noFill/>
        </p:spPr>
        <p:txBody>
          <a:bodyPr wrap="square" rtlCol="0">
            <a:spAutoFit/>
          </a:bodyPr>
          <a:lstStyle/>
          <a:p>
            <a:pPr indent="0" fontAlgn="auto">
              <a:lnSpc>
                <a:spcPct val="150000"/>
              </a:lnSpc>
            </a:pPr>
            <a:r>
              <a:rPr lang="zh-CN" altLang="en-US" dirty="0">
                <a:sym typeface="+mn-ea"/>
              </a:rPr>
              <a:t>财政资产管理人员或主管局资产管理人员在进行年报汇总和审核时，应重点关注如下内容：</a:t>
            </a:r>
          </a:p>
          <a:p>
            <a:pPr marL="285750" indent="0" fontAlgn="auto">
              <a:lnSpc>
                <a:spcPct val="150000"/>
              </a:lnSpc>
              <a:buFont typeface="Wingdings" panose="05000000000000000000" charset="0"/>
              <a:buChar char="l"/>
            </a:pPr>
            <a:r>
              <a:rPr lang="zh-CN" altLang="en-US" dirty="0">
                <a:sym typeface="+mn-ea"/>
              </a:rPr>
              <a:t>各单位上报报表的核实性错误说明是否详细合理，原则上不允许出现</a:t>
            </a:r>
            <a:r>
              <a:rPr lang="en-US" altLang="zh-CN" dirty="0">
                <a:sym typeface="+mn-ea"/>
              </a:rPr>
              <a:t>“</a:t>
            </a:r>
            <a:r>
              <a:rPr lang="zh-CN" altLang="en-US" dirty="0">
                <a:sym typeface="+mn-ea"/>
              </a:rPr>
              <a:t>情况属实</a:t>
            </a:r>
            <a:r>
              <a:rPr lang="en-US" altLang="zh-CN" dirty="0">
                <a:sym typeface="+mn-ea"/>
              </a:rPr>
              <a:t>”</a:t>
            </a:r>
            <a:r>
              <a:rPr lang="zh-CN" altLang="en-US" dirty="0">
                <a:sym typeface="+mn-ea"/>
              </a:rPr>
              <a:t>等含义模糊的说明；</a:t>
            </a:r>
          </a:p>
          <a:p>
            <a:pPr marL="285750" indent="0" fontAlgn="auto">
              <a:lnSpc>
                <a:spcPct val="150000"/>
              </a:lnSpc>
              <a:buFont typeface="Wingdings" panose="05000000000000000000" charset="0"/>
              <a:buChar char="l"/>
            </a:pPr>
            <a:r>
              <a:rPr lang="zh-CN" altLang="en-US" dirty="0">
                <a:sym typeface="+mn-ea"/>
              </a:rPr>
              <a:t>封面表审核，重点关注部门标识码、机构行业类型、隶属关系，同一主管局的所有下属单位的部门标识码和隶属关系应该一致；</a:t>
            </a:r>
          </a:p>
          <a:p>
            <a:pPr marL="285750" indent="0" fontAlgn="auto">
              <a:lnSpc>
                <a:spcPct val="150000"/>
              </a:lnSpc>
              <a:buFont typeface="Wingdings" panose="05000000000000000000" charset="0"/>
              <a:buChar char="l"/>
            </a:pPr>
            <a:r>
              <a:rPr lang="zh-CN" altLang="en-US" dirty="0">
                <a:sym typeface="+mn-ea"/>
              </a:rPr>
              <a:t>本年度期初数与上年度期末数对比，包括资产负债表、资产存量表、机构人员表和公共基础设施等表，原则上两个年度的期初期末数据应该一致，如不一致需要分析数据差异原因（可通过资产年报汇总菜单的全表汇总</a:t>
            </a:r>
            <a:r>
              <a:rPr lang="en-US" altLang="zh-CN" dirty="0">
                <a:sym typeface="+mn-ea"/>
              </a:rPr>
              <a:t>-</a:t>
            </a:r>
            <a:r>
              <a:rPr lang="zh-CN" altLang="en-US" dirty="0">
                <a:sym typeface="+mn-ea"/>
              </a:rPr>
              <a:t>相关数据统计分析差异原因）；</a:t>
            </a:r>
          </a:p>
          <a:p>
            <a:pPr marL="285750" indent="0" fontAlgn="auto">
              <a:lnSpc>
                <a:spcPct val="150000"/>
              </a:lnSpc>
              <a:buFont typeface="Wingdings" panose="05000000000000000000" charset="0"/>
              <a:buChar char="l"/>
            </a:pPr>
            <a:r>
              <a:rPr lang="zh-CN" altLang="en-US" dirty="0">
                <a:sym typeface="+mn-ea"/>
              </a:rPr>
              <a:t>通过资产年报汇总菜单的全表汇总</a:t>
            </a:r>
            <a:r>
              <a:rPr lang="en-US" altLang="zh-CN" dirty="0">
                <a:sym typeface="+mn-ea"/>
              </a:rPr>
              <a:t>-</a:t>
            </a:r>
            <a:r>
              <a:rPr lang="zh-CN" altLang="en-US" dirty="0">
                <a:sym typeface="+mn-ea"/>
              </a:rPr>
              <a:t>常见问题审核中的各项数据，分项各项指标是否有明显有违逻辑的错误，如因数量填写错误导致通用设备单价不合理等；</a:t>
            </a:r>
          </a:p>
          <a:p>
            <a:pPr marL="285750" indent="0" fontAlgn="auto">
              <a:lnSpc>
                <a:spcPct val="150000"/>
              </a:lnSpc>
              <a:buFont typeface="Wingdings" panose="05000000000000000000" charset="0"/>
              <a:buChar char="l"/>
            </a:pPr>
            <a:r>
              <a:rPr lang="zh-CN" altLang="en-US" dirty="0">
                <a:sym typeface="+mn-ea"/>
              </a:rPr>
              <a:t>有公共基础设施、政府储备物资、文物文化资产、保障性住房的汇总单位，需要重点关注各项指标数据是否合理，特别是指标数量，如公路里程、码头个数、园林绿化面积等，不要出现因数据填写错误导致的明显错误</a:t>
            </a:r>
            <a:r>
              <a:rPr lang="zh-CN" altLang="en-US" dirty="0" smtClean="0">
                <a:sym typeface="+mn-ea"/>
              </a:rPr>
              <a:t>。相关</a:t>
            </a:r>
            <a:r>
              <a:rPr lang="zh-CN" altLang="en-US" dirty="0">
                <a:sym typeface="+mn-ea"/>
              </a:rPr>
              <a:t>数据需要与行业部门上报的数据进行对比，分析差异。</a:t>
            </a:r>
          </a:p>
          <a:p>
            <a:pPr marL="285750" indent="0" fontAlgn="auto">
              <a:lnSpc>
                <a:spcPct val="150000"/>
              </a:lnSpc>
              <a:buFont typeface="Wingdings" panose="05000000000000000000" charset="0"/>
              <a:buChar char="l"/>
            </a:pPr>
            <a:endParaRPr lang="zh-CN" altLang="en-US" dirty="0">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07</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zh-CN" dirty="0">
                <a:sym typeface="+mn-lt"/>
              </a:rPr>
              <a:t>资产年报功能演示</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08</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en-US" dirty="0">
                <a:sym typeface="+mn-lt"/>
              </a:rPr>
              <a:t>年报功能上线时间</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en-US" altLang="zh-CN" sz="3200" b="1" dirty="0">
                <a:solidFill>
                  <a:schemeClr val="tx1">
                    <a:lumMod val="75000"/>
                    <a:lumOff val="25000"/>
                  </a:schemeClr>
                </a:solidFill>
              </a:rPr>
              <a:t>资</a:t>
            </a:r>
            <a:r>
              <a:rPr sz="3200" b="1" dirty="0">
                <a:solidFill>
                  <a:schemeClr val="tx1">
                    <a:lumMod val="75000"/>
                    <a:lumOff val="25000"/>
                  </a:schemeClr>
                </a:solidFill>
              </a:rPr>
              <a:t>产云年报模块开放时间</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36</a:t>
            </a:fld>
            <a:endParaRPr lang="zh-CN" altLang="en-US" dirty="0">
              <a:solidFill>
                <a:prstClr val="black">
                  <a:tint val="75000"/>
                </a:prstClr>
              </a:solidFill>
              <a:latin typeface="+mn-ea"/>
              <a:ea typeface="+mn-ea"/>
            </a:endParaRPr>
          </a:p>
        </p:txBody>
      </p:sp>
      <p:sp>
        <p:nvSpPr>
          <p:cNvPr id="2" name="文本框 1"/>
          <p:cNvSpPr txBox="1"/>
          <p:nvPr/>
        </p:nvSpPr>
        <p:spPr>
          <a:xfrm>
            <a:off x="528320" y="1306195"/>
            <a:ext cx="11133455" cy="1346835"/>
          </a:xfrm>
          <a:prstGeom prst="rect">
            <a:avLst/>
          </a:prstGeom>
          <a:noFill/>
        </p:spPr>
        <p:txBody>
          <a:bodyPr wrap="square" rtlCol="0">
            <a:spAutoFit/>
          </a:bodyPr>
          <a:lstStyle/>
          <a:p>
            <a:pPr fontAlgn="auto">
              <a:lnSpc>
                <a:spcPct val="120000"/>
              </a:lnSpc>
            </a:pPr>
            <a:r>
              <a:rPr lang="zh-CN" altLang="en-US" sz="2400"/>
              <a:t>资产云年报模块正式开放时间：</a:t>
            </a:r>
            <a:r>
              <a:rPr lang="en-US" altLang="zh-CN" sz="2400"/>
              <a:t>2</a:t>
            </a:r>
            <a:r>
              <a:rPr lang="zh-CN" altLang="zh-CN" sz="2400"/>
              <a:t>月</a:t>
            </a:r>
            <a:r>
              <a:rPr lang="en-US" altLang="zh-CN" sz="2400"/>
              <a:t>9</a:t>
            </a:r>
            <a:r>
              <a:rPr lang="zh-CN" altLang="en-US" sz="2400"/>
              <a:t>日之前</a:t>
            </a:r>
            <a:r>
              <a:rPr lang="zh-CN" sz="2400"/>
              <a:t>。</a:t>
            </a:r>
            <a:endParaRPr lang="zh-CN" altLang="en-US" sz="2400"/>
          </a:p>
          <a:p>
            <a:pPr fontAlgn="auto">
              <a:lnSpc>
                <a:spcPct val="120000"/>
              </a:lnSpc>
            </a:pPr>
            <a:endParaRPr lang="zh-CN" altLang="en-US" sz="2400"/>
          </a:p>
          <a:p>
            <a:endParaRPr lang="zh-CN" altLang="en-US" sz="2400"/>
          </a:p>
        </p:txBody>
      </p:sp>
      <p:pic>
        <p:nvPicPr>
          <p:cNvPr id="3" name="图片 2"/>
          <p:cNvPicPr>
            <a:picLocks noChangeAspect="1"/>
          </p:cNvPicPr>
          <p:nvPr/>
        </p:nvPicPr>
        <p:blipFill>
          <a:blip r:embed="rId3"/>
          <a:stretch>
            <a:fillRect/>
          </a:stretch>
        </p:blipFill>
        <p:spPr>
          <a:xfrm>
            <a:off x="5786755" y="2933065"/>
            <a:ext cx="5568315" cy="3488055"/>
          </a:xfrm>
          <a:prstGeom prst="rect">
            <a:avLst/>
          </a:prstGeom>
        </p:spPr>
      </p:pic>
      <p:sp>
        <p:nvSpPr>
          <p:cNvPr id="4" name="文本框 3"/>
          <p:cNvSpPr txBox="1"/>
          <p:nvPr/>
        </p:nvSpPr>
        <p:spPr>
          <a:xfrm>
            <a:off x="612775" y="2091690"/>
            <a:ext cx="4942840" cy="2749550"/>
          </a:xfrm>
          <a:prstGeom prst="rect">
            <a:avLst/>
          </a:prstGeom>
          <a:noFill/>
        </p:spPr>
        <p:txBody>
          <a:bodyPr wrap="square" rtlCol="0">
            <a:spAutoFit/>
          </a:bodyPr>
          <a:lstStyle/>
          <a:p>
            <a:pPr fontAlgn="auto">
              <a:lnSpc>
                <a:spcPct val="120000"/>
              </a:lnSpc>
            </a:pPr>
            <a:r>
              <a:rPr lang="zh-CN" altLang="en-US" sz="2400">
                <a:sym typeface="+mn-ea"/>
              </a:rPr>
              <a:t>同时资产云登录页面</a:t>
            </a:r>
            <a:r>
              <a:rPr lang="en-US" altLang="zh-CN" sz="2400">
                <a:sym typeface="+mn-ea"/>
              </a:rPr>
              <a:t>-</a:t>
            </a:r>
            <a:r>
              <a:rPr lang="zh-CN" altLang="en-US" sz="2400">
                <a:sym typeface="+mn-ea"/>
              </a:rPr>
              <a:t>相关下载中会增加年报操作手册和填报</a:t>
            </a:r>
            <a:r>
              <a:rPr lang="en-US" altLang="en-US" sz="2400">
                <a:sym typeface="+mn-ea"/>
              </a:rPr>
              <a:t>Excel</a:t>
            </a:r>
            <a:r>
              <a:rPr lang="zh-CN" altLang="en-US" sz="2400">
                <a:sym typeface="+mn-ea"/>
              </a:rPr>
              <a:t>模板下载链接，各单位可先通过</a:t>
            </a:r>
            <a:r>
              <a:rPr lang="en-US" altLang="en-US" sz="2400">
                <a:sym typeface="+mn-ea"/>
              </a:rPr>
              <a:t>Excel</a:t>
            </a:r>
            <a:r>
              <a:rPr lang="zh-CN" altLang="en-US" sz="2400">
                <a:sym typeface="+mn-ea"/>
              </a:rPr>
              <a:t>模板准备部分年报数据。</a:t>
            </a:r>
          </a:p>
          <a:p>
            <a:pPr fontAlgn="auto">
              <a:lnSpc>
                <a:spcPct val="120000"/>
              </a:lnSpc>
            </a:pPr>
            <a:r>
              <a:rPr lang="zh-CN" altLang="en-US" sz="2400">
                <a:sym typeface="+mn-ea"/>
              </a:rPr>
              <a:t>后续将在资产云公众号中发布操作手册和操作视频。</a:t>
            </a:r>
            <a:endParaRPr lang="zh-CN"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sz="3200" b="1" dirty="0">
                <a:solidFill>
                  <a:schemeClr val="tx1">
                    <a:lumMod val="75000"/>
                    <a:lumOff val="25000"/>
                  </a:schemeClr>
                </a:solidFill>
              </a:rPr>
              <a:t>资产分类代码新国标</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37</a:t>
            </a:fld>
            <a:endParaRPr lang="zh-CN" altLang="en-US" dirty="0">
              <a:solidFill>
                <a:prstClr val="black">
                  <a:tint val="75000"/>
                </a:prstClr>
              </a:solidFill>
              <a:latin typeface="+mn-ea"/>
              <a:ea typeface="+mn-ea"/>
            </a:endParaRPr>
          </a:p>
        </p:txBody>
      </p:sp>
      <p:sp>
        <p:nvSpPr>
          <p:cNvPr id="2" name="文本框 1"/>
          <p:cNvSpPr txBox="1"/>
          <p:nvPr/>
        </p:nvSpPr>
        <p:spPr>
          <a:xfrm>
            <a:off x="528320" y="1121410"/>
            <a:ext cx="10973435" cy="1198880"/>
          </a:xfrm>
          <a:prstGeom prst="rect">
            <a:avLst/>
          </a:prstGeom>
          <a:noFill/>
        </p:spPr>
        <p:txBody>
          <a:bodyPr wrap="square" rtlCol="0">
            <a:spAutoFit/>
          </a:bodyPr>
          <a:lstStyle/>
          <a:p>
            <a:pPr indent="0" fontAlgn="auto">
              <a:lnSpc>
                <a:spcPct val="120000"/>
              </a:lnSpc>
              <a:buFont typeface="Wingdings" panose="05000000000000000000" charset="0"/>
              <a:buNone/>
            </a:pPr>
            <a:r>
              <a:rPr lang="en-US" altLang="zh-CN" sz="2000"/>
              <a:t>       </a:t>
            </a:r>
            <a:r>
              <a:rPr lang="zh-CN" altLang="zh-CN" sz="2000"/>
              <a:t>为实现固定资产分类代码、无形资产分类代码、政府采购品目分类代码的三码合一，财政部近期发布了新的行政事业单位资产分类代码国标，资产云也将在</a:t>
            </a:r>
            <a:r>
              <a:rPr lang="en-US" altLang="zh-CN" sz="2000"/>
              <a:t>2023</a:t>
            </a:r>
            <a:r>
              <a:rPr lang="zh-CN" altLang="en-US" sz="2000"/>
              <a:t>年度进行资产分类代码的新旧衔接工作。</a:t>
            </a:r>
          </a:p>
        </p:txBody>
      </p:sp>
      <p:pic>
        <p:nvPicPr>
          <p:cNvPr id="3" name="图片 2"/>
          <p:cNvPicPr>
            <a:picLocks noChangeAspect="1"/>
          </p:cNvPicPr>
          <p:nvPr>
            <p:custDataLst>
              <p:tags r:id="rId1"/>
            </p:custDataLst>
          </p:nvPr>
        </p:nvPicPr>
        <p:blipFill>
          <a:blip r:embed="rId5"/>
          <a:stretch>
            <a:fillRect/>
          </a:stretch>
        </p:blipFill>
        <p:spPr>
          <a:xfrm>
            <a:off x="6464300" y="2063115"/>
            <a:ext cx="3670935" cy="3971925"/>
          </a:xfrm>
          <a:prstGeom prst="rect">
            <a:avLst/>
          </a:prstGeom>
        </p:spPr>
      </p:pic>
      <p:pic>
        <p:nvPicPr>
          <p:cNvPr id="4" name="图片 3"/>
          <p:cNvPicPr>
            <a:picLocks noChangeAspect="1"/>
          </p:cNvPicPr>
          <p:nvPr>
            <p:custDataLst>
              <p:tags r:id="rId2"/>
            </p:custDataLst>
          </p:nvPr>
        </p:nvPicPr>
        <p:blipFill>
          <a:blip r:embed="rId6"/>
          <a:stretch>
            <a:fillRect/>
          </a:stretch>
        </p:blipFill>
        <p:spPr>
          <a:xfrm>
            <a:off x="2212975" y="2063115"/>
            <a:ext cx="3474085" cy="435800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图片 1"/>
          <p:cNvPicPr>
            <a:picLocks noChangeAspect="1"/>
          </p:cNvPicPr>
          <p:nvPr/>
        </p:nvPicPr>
        <p:blipFill rotWithShape="1">
          <a:blip r:embed="rId2"/>
          <a:srcRect l="5556" r="5556"/>
          <a:stretch>
            <a:fillRect/>
          </a:stretch>
        </p:blipFill>
        <p:spPr>
          <a:xfrm>
            <a:off x="-1104" y="0"/>
            <a:ext cx="12192000" cy="6858000"/>
          </a:xfrm>
          <a:prstGeom prst="rect">
            <a:avLst/>
          </a:prstGeom>
        </p:spPr>
      </p:pic>
      <p:sp>
        <p:nvSpPr>
          <p:cNvPr id="1048862" name="矩形 14"/>
          <p:cNvSpPr/>
          <p:nvPr/>
        </p:nvSpPr>
        <p:spPr>
          <a:xfrm>
            <a:off x="-3970" y="0"/>
            <a:ext cx="12194699" cy="6858000"/>
          </a:xfrm>
          <a:prstGeom prst="rect">
            <a:avLst/>
          </a:prstGeom>
          <a:gradFill>
            <a:gsLst>
              <a:gs pos="0">
                <a:srgbClr val="B32621">
                  <a:alpha val="50000"/>
                </a:srgbClr>
              </a:gs>
              <a:gs pos="100000">
                <a:srgbClr val="21303F">
                  <a:alpha val="5000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800" b="1" i="0" u="none" strike="noStrike" kern="1200" cap="none" spc="0" normalizeH="0" baseline="0" noProof="0" dirty="0">
              <a:ln>
                <a:noFill/>
              </a:ln>
              <a:solidFill>
                <a:srgbClr val="B41628"/>
              </a:solidFill>
              <a:effectLst/>
              <a:uLnTx/>
              <a:uFillTx/>
              <a:latin typeface="幼圆" panose="02010509060101010101" pitchFamily="49" charset="-122"/>
              <a:ea typeface="幼圆" panose="02010509060101010101" pitchFamily="49" charset="-122"/>
              <a:cs typeface="+mn-cs"/>
            </a:endParaRPr>
          </a:p>
        </p:txBody>
      </p:sp>
      <p:sp>
        <p:nvSpPr>
          <p:cNvPr id="1048863" name="文本框 10"/>
          <p:cNvSpPr txBox="1"/>
          <p:nvPr/>
        </p:nvSpPr>
        <p:spPr>
          <a:xfrm>
            <a:off x="2950401" y="2061750"/>
            <a:ext cx="5979886" cy="10153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6600" b="1"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rPr>
              <a:t>感 谢 聆 听 </a:t>
            </a:r>
            <a:r>
              <a:rPr kumimoji="0" lang="en-US" altLang="zh-CN" sz="6600" b="1"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年报登录账号</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4</a:t>
            </a:fld>
            <a:endParaRPr lang="zh-CN" altLang="en-US" dirty="0">
              <a:solidFill>
                <a:prstClr val="black">
                  <a:tint val="75000"/>
                </a:prstClr>
              </a:solidFill>
              <a:latin typeface="+mn-ea"/>
              <a:ea typeface="+mn-ea"/>
            </a:endParaRPr>
          </a:p>
        </p:txBody>
      </p:sp>
      <p:sp>
        <p:nvSpPr>
          <p:cNvPr id="2" name="文本框 1"/>
          <p:cNvSpPr txBox="1"/>
          <p:nvPr/>
        </p:nvSpPr>
        <p:spPr>
          <a:xfrm>
            <a:off x="590550" y="1259205"/>
            <a:ext cx="10859135" cy="3192780"/>
          </a:xfrm>
          <a:prstGeom prst="rect">
            <a:avLst/>
          </a:prstGeom>
          <a:noFill/>
        </p:spPr>
        <p:txBody>
          <a:bodyPr wrap="square" rtlCol="0">
            <a:spAutoFit/>
          </a:bodyPr>
          <a:lstStyle/>
          <a:p>
            <a:pPr fontAlgn="auto">
              <a:lnSpc>
                <a:spcPct val="120000"/>
              </a:lnSpc>
            </a:pPr>
            <a:r>
              <a:rPr lang="zh-CN" altLang="zh-CN" sz="2400"/>
              <a:t>登录用户名：</a:t>
            </a:r>
            <a:r>
              <a:rPr lang="zh-CN" altLang="en-US" sz="2400"/>
              <a:t>组织机构代码</a:t>
            </a:r>
            <a:r>
              <a:rPr lang="en-US" altLang="zh-CN" sz="2400"/>
              <a:t>+@zcnb</a:t>
            </a:r>
            <a:r>
              <a:rPr lang="zh-CN" altLang="en-US" sz="2400"/>
              <a:t>，如江苏省体育局014000036@zcnb</a:t>
            </a:r>
          </a:p>
          <a:p>
            <a:pPr fontAlgn="auto">
              <a:lnSpc>
                <a:spcPct val="120000"/>
              </a:lnSpc>
            </a:pPr>
            <a:r>
              <a:rPr lang="zh-CN" altLang="en-US" sz="2400"/>
              <a:t>登录初始密码：同用户名。（用户名密码均不区分大小写）</a:t>
            </a:r>
          </a:p>
          <a:p>
            <a:pPr fontAlgn="auto">
              <a:lnSpc>
                <a:spcPct val="120000"/>
              </a:lnSpc>
            </a:pPr>
            <a:r>
              <a:rPr lang="zh-CN" altLang="en-US" sz="2400">
                <a:solidFill>
                  <a:srgbClr val="FF0000"/>
                </a:solidFill>
              </a:rPr>
              <a:t>为加强账号密码安全性，首次登录需强制修改初始密码。</a:t>
            </a:r>
          </a:p>
          <a:p>
            <a:pPr fontAlgn="auto">
              <a:lnSpc>
                <a:spcPct val="120000"/>
              </a:lnSpc>
            </a:pPr>
            <a:endParaRPr lang="zh-CN" altLang="en-US" sz="2400"/>
          </a:p>
          <a:p>
            <a:pPr fontAlgn="auto">
              <a:lnSpc>
                <a:spcPct val="120000"/>
              </a:lnSpc>
            </a:pPr>
            <a:endParaRPr lang="zh-CN" altLang="en-US" sz="2400"/>
          </a:p>
          <a:p>
            <a:pPr fontAlgn="auto">
              <a:lnSpc>
                <a:spcPct val="120000"/>
              </a:lnSpc>
            </a:pPr>
            <a:endParaRPr lang="zh-CN" altLang="en-US" sz="2400"/>
          </a:p>
          <a:p>
            <a:pPr fontAlgn="auto">
              <a:lnSpc>
                <a:spcPct val="120000"/>
              </a:lnSpc>
            </a:pPr>
            <a:endParaRPr lang="zh-CN" altLang="zh-CN" sz="2400"/>
          </a:p>
        </p:txBody>
      </p:sp>
      <p:sp>
        <p:nvSpPr>
          <p:cNvPr id="5" name="文本框 4"/>
          <p:cNvSpPr txBox="1"/>
          <p:nvPr/>
        </p:nvSpPr>
        <p:spPr>
          <a:xfrm>
            <a:off x="590550" y="3177540"/>
            <a:ext cx="10566400" cy="829945"/>
          </a:xfrm>
          <a:prstGeom prst="rect">
            <a:avLst/>
          </a:prstGeom>
          <a:noFill/>
        </p:spPr>
        <p:txBody>
          <a:bodyPr wrap="square" rtlCol="0">
            <a:spAutoFit/>
          </a:bodyPr>
          <a:lstStyle/>
          <a:p>
            <a:r>
              <a:rPr lang="zh-CN" altLang="en-US" sz="2400"/>
              <a:t>已上线资产云的单位，也可使用资产云自身的单位账号（预算代码账号）或个人账号（手机号）进行填报。</a:t>
            </a: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文本框 4"/>
          <p:cNvSpPr txBox="1"/>
          <p:nvPr>
            <p:custDataLst>
              <p:tags r:id="rId2"/>
            </p:custDataLst>
          </p:nvPr>
        </p:nvSpPr>
        <p:spPr>
          <a:xfrm>
            <a:off x="3487457" y="2557071"/>
            <a:ext cx="1611339" cy="1631216"/>
          </a:xfrm>
          <a:prstGeom prst="rect">
            <a:avLst/>
          </a:prstGeom>
          <a:noFill/>
        </p:spPr>
        <p:txBody>
          <a:bodyPr wrap="square" rtlCol="0">
            <a:normAutofit/>
            <a:scene3d>
              <a:camera prst="orthographicFront"/>
              <a:lightRig rig="threePt" dir="t"/>
            </a:scene3d>
          </a:bodyPr>
          <a:lstStyle/>
          <a:p>
            <a:pPr lvl="0"/>
            <a:r>
              <a:rPr kumimoji="1" lang="en-US" altLang="zh-CN" sz="10000"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lt"/>
              </a:rPr>
              <a:t>02</a:t>
            </a:r>
          </a:p>
        </p:txBody>
      </p:sp>
      <p:sp>
        <p:nvSpPr>
          <p:cNvPr id="1048836" name="标题 16"/>
          <p:cNvSpPr>
            <a:spLocks noGrp="1"/>
          </p:cNvSpPr>
          <p:nvPr>
            <p:ph type="title"/>
            <p:custDataLst>
              <p:tags r:id="rId3"/>
            </p:custDataLst>
          </p:nvPr>
        </p:nvSpPr>
        <p:spPr>
          <a:xfrm>
            <a:off x="5622381" y="2784205"/>
            <a:ext cx="5835242" cy="656792"/>
          </a:xfrm>
        </p:spPr>
        <p:txBody>
          <a:bodyPr>
            <a:normAutofit/>
          </a:bodyPr>
          <a:lstStyle/>
          <a:p>
            <a:r>
              <a:rPr lang="zh-CN" altLang="zh-CN" dirty="0">
                <a:sym typeface="+mn-lt"/>
              </a:rPr>
              <a:t>单户表填报功能介绍</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填报方式</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6</a:t>
            </a:fld>
            <a:endParaRPr lang="zh-CN" altLang="en-US" dirty="0">
              <a:solidFill>
                <a:prstClr val="black">
                  <a:tint val="75000"/>
                </a:prstClr>
              </a:solidFill>
              <a:latin typeface="+mn-ea"/>
              <a:ea typeface="+mn-ea"/>
            </a:endParaRPr>
          </a:p>
        </p:txBody>
      </p:sp>
      <p:sp>
        <p:nvSpPr>
          <p:cNvPr id="2" name="文本框 1"/>
          <p:cNvSpPr txBox="1"/>
          <p:nvPr/>
        </p:nvSpPr>
        <p:spPr>
          <a:xfrm>
            <a:off x="614680" y="1183640"/>
            <a:ext cx="10963275" cy="829945"/>
          </a:xfrm>
          <a:prstGeom prst="rect">
            <a:avLst/>
          </a:prstGeom>
          <a:noFill/>
        </p:spPr>
        <p:txBody>
          <a:bodyPr wrap="square" rtlCol="0">
            <a:spAutoFit/>
          </a:bodyPr>
          <a:lstStyle/>
          <a:p>
            <a:pPr marL="285750" indent="-285750">
              <a:buFont typeface="Wingdings" panose="05000000000000000000" charset="0"/>
              <a:buChar char="l"/>
            </a:pPr>
            <a:r>
              <a:rPr lang="zh-CN" altLang="en-US" sz="2400"/>
              <a:t>手工填报</a:t>
            </a:r>
          </a:p>
          <a:p>
            <a:pPr indent="0">
              <a:buFont typeface="Wingdings" panose="05000000000000000000" charset="0"/>
              <a:buNone/>
            </a:pPr>
            <a:r>
              <a:rPr lang="zh-CN" altLang="en-US" sz="2400"/>
              <a:t>  </a:t>
            </a:r>
          </a:p>
        </p:txBody>
      </p:sp>
      <p:sp>
        <p:nvSpPr>
          <p:cNvPr id="4" name="文本框 3"/>
          <p:cNvSpPr txBox="1"/>
          <p:nvPr/>
        </p:nvSpPr>
        <p:spPr>
          <a:xfrm>
            <a:off x="614680" y="2738755"/>
            <a:ext cx="10963275" cy="2306320"/>
          </a:xfrm>
          <a:prstGeom prst="rect">
            <a:avLst/>
          </a:prstGeom>
          <a:noFill/>
        </p:spPr>
        <p:txBody>
          <a:bodyPr wrap="square" rtlCol="0">
            <a:spAutoFit/>
          </a:bodyPr>
          <a:lstStyle/>
          <a:p>
            <a:pPr marL="285750" indent="-285750" fontAlgn="auto">
              <a:lnSpc>
                <a:spcPct val="120000"/>
              </a:lnSpc>
              <a:buFont typeface="Wingdings" panose="05000000000000000000" charset="0"/>
              <a:buChar char="l"/>
            </a:pPr>
            <a:r>
              <a:rPr lang="zh-CN" altLang="en-US" sz="2400"/>
              <a:t>自动取数</a:t>
            </a:r>
          </a:p>
          <a:p>
            <a:pPr indent="0" fontAlgn="auto">
              <a:lnSpc>
                <a:spcPct val="120000"/>
              </a:lnSpc>
              <a:buFont typeface="Wingdings" panose="05000000000000000000" charset="0"/>
              <a:buNone/>
            </a:pPr>
            <a:r>
              <a:rPr lang="zh-CN" altLang="en-US" sz="2400"/>
              <a:t>支持自动取数的单位包括：使用资产云进行资产管理的单位、使用共创教育软件进行资产管理的学校或单位。</a:t>
            </a:r>
          </a:p>
          <a:p>
            <a:pPr indent="0" fontAlgn="auto">
              <a:lnSpc>
                <a:spcPct val="120000"/>
              </a:lnSpc>
              <a:buFont typeface="Wingdings" panose="05000000000000000000" charset="0"/>
              <a:buNone/>
            </a:pPr>
            <a:r>
              <a:rPr lang="zh-CN" altLang="en-US" sz="2400"/>
              <a:t>年报系统可根据单位实际卡片、台账、处置单等数据生成相应年报数据。自动生成的数据支持修改。  </a:t>
            </a:r>
          </a:p>
        </p:txBody>
      </p:sp>
      <p:sp>
        <p:nvSpPr>
          <p:cNvPr id="7" name="文本框 6"/>
          <p:cNvSpPr txBox="1"/>
          <p:nvPr/>
        </p:nvSpPr>
        <p:spPr>
          <a:xfrm>
            <a:off x="614045" y="5045075"/>
            <a:ext cx="10963275" cy="1420495"/>
          </a:xfrm>
          <a:prstGeom prst="rect">
            <a:avLst/>
          </a:prstGeom>
          <a:noFill/>
        </p:spPr>
        <p:txBody>
          <a:bodyPr wrap="square" rtlCol="0">
            <a:spAutoFit/>
          </a:bodyPr>
          <a:lstStyle/>
          <a:p>
            <a:pPr marL="285750" indent="-285750" fontAlgn="auto">
              <a:lnSpc>
                <a:spcPct val="120000"/>
              </a:lnSpc>
              <a:buFont typeface="Wingdings" panose="05000000000000000000" charset="0"/>
              <a:buChar char="l"/>
            </a:pPr>
            <a:r>
              <a:rPr lang="zh-CN" altLang="en-US" sz="2400">
                <a:sym typeface="+mn-ea"/>
              </a:rPr>
              <a:t>复制上年数</a:t>
            </a:r>
            <a:endParaRPr lang="zh-CN" altLang="en-US" sz="2400"/>
          </a:p>
          <a:p>
            <a:pPr indent="0" fontAlgn="auto">
              <a:lnSpc>
                <a:spcPct val="120000"/>
              </a:lnSpc>
              <a:buFont typeface="Wingdings" panose="05000000000000000000" charset="0"/>
              <a:buNone/>
            </a:pPr>
            <a:r>
              <a:rPr lang="zh-CN" altLang="en-US" sz="2400">
                <a:sym typeface="+mn-ea"/>
              </a:rPr>
              <a:t>对于连续填报的单位，部分报表支持复制上年数，可将去年年报数据一键复制，        可在复制的数据基础上进行修改。</a:t>
            </a:r>
            <a:endParaRPr lang="zh-CN" altLang="en-US" sz="2400"/>
          </a:p>
        </p:txBody>
      </p:sp>
      <p:sp>
        <p:nvSpPr>
          <p:cNvPr id="8" name="文本框 7"/>
          <p:cNvSpPr txBox="1"/>
          <p:nvPr/>
        </p:nvSpPr>
        <p:spPr>
          <a:xfrm>
            <a:off x="614680" y="1729105"/>
            <a:ext cx="11322685" cy="1420495"/>
          </a:xfrm>
          <a:prstGeom prst="rect">
            <a:avLst/>
          </a:prstGeom>
          <a:noFill/>
        </p:spPr>
        <p:txBody>
          <a:bodyPr wrap="square" rtlCol="0">
            <a:spAutoFit/>
          </a:bodyPr>
          <a:lstStyle/>
          <a:p>
            <a:pPr marL="285750" indent="-285750" fontAlgn="auto">
              <a:lnSpc>
                <a:spcPct val="120000"/>
              </a:lnSpc>
              <a:buFont typeface="Wingdings" panose="05000000000000000000" charset="0"/>
              <a:buChar char="l"/>
            </a:pPr>
            <a:r>
              <a:rPr lang="en-US" altLang="zh-CN" sz="2400">
                <a:sym typeface="+mn-ea"/>
              </a:rPr>
              <a:t>Excel</a:t>
            </a:r>
            <a:r>
              <a:rPr lang="zh-CN" altLang="zh-CN" sz="2400">
                <a:sym typeface="+mn-ea"/>
              </a:rPr>
              <a:t>模板导入</a:t>
            </a:r>
            <a:endParaRPr lang="zh-CN" altLang="en-US" sz="2400"/>
          </a:p>
          <a:p>
            <a:pPr indent="0" fontAlgn="auto">
              <a:lnSpc>
                <a:spcPct val="120000"/>
              </a:lnSpc>
              <a:buFont typeface="Wingdings" panose="05000000000000000000" charset="0"/>
              <a:buNone/>
            </a:pPr>
            <a:r>
              <a:rPr lang="zh-CN" altLang="en-US" sz="2400">
                <a:sym typeface="+mn-ea"/>
              </a:rPr>
              <a:t>对于未上线资产云的单位，可根据</a:t>
            </a:r>
            <a:r>
              <a:rPr lang="en-US" altLang="en-US" sz="2400">
                <a:sym typeface="+mn-ea"/>
              </a:rPr>
              <a:t>Excel</a:t>
            </a:r>
            <a:r>
              <a:rPr lang="zh-CN" altLang="en-US" sz="2400">
                <a:sym typeface="+mn-ea"/>
              </a:rPr>
              <a:t>模板准备数据，导入至资产云年报报表中</a:t>
            </a:r>
            <a:endParaRPr lang="zh-CN" altLang="en-US" sz="2400"/>
          </a:p>
          <a:p>
            <a:pPr indent="0" fontAlgn="auto">
              <a:lnSpc>
                <a:spcPct val="120000"/>
              </a:lnSpc>
              <a:buFont typeface="Wingdings" panose="05000000000000000000" charset="0"/>
              <a:buNone/>
            </a:pPr>
            <a:r>
              <a:rPr lang="zh-CN" altLang="en-US" sz="2400">
                <a:sym typeface="+mn-ea"/>
              </a:rPr>
              <a:t>。</a:t>
            </a: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填报方式</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7</a:t>
            </a:fld>
            <a:endParaRPr lang="zh-CN" altLang="en-US" dirty="0">
              <a:solidFill>
                <a:prstClr val="black">
                  <a:tint val="75000"/>
                </a:prstClr>
              </a:solidFill>
              <a:latin typeface="+mn-ea"/>
              <a:ea typeface="+mn-ea"/>
            </a:endParaRPr>
          </a:p>
        </p:txBody>
      </p:sp>
      <p:graphicFrame>
        <p:nvGraphicFramePr>
          <p:cNvPr id="2" name="表格 1"/>
          <p:cNvGraphicFramePr/>
          <p:nvPr>
            <p:custDataLst>
              <p:tags r:id="rId1"/>
            </p:custDataLst>
          </p:nvPr>
        </p:nvGraphicFramePr>
        <p:xfrm>
          <a:off x="1522379" y="1133048"/>
          <a:ext cx="8954310" cy="5349240"/>
        </p:xfrm>
        <a:graphic>
          <a:graphicData uri="http://schemas.openxmlformats.org/drawingml/2006/table">
            <a:tbl>
              <a:tblPr firstRow="1" bandRow="1">
                <a:tableStyleId>{5C22544A-7EE6-4342-B048-85BDC9FD1C3A}</a:tableStyleId>
              </a:tblPr>
              <a:tblGrid>
                <a:gridCol w="3336586"/>
                <a:gridCol w="1420239"/>
                <a:gridCol w="1804481"/>
                <a:gridCol w="2393004"/>
              </a:tblGrid>
              <a:tr h="381000">
                <a:tc>
                  <a:txBody>
                    <a:bodyPr/>
                    <a:lstStyle/>
                    <a:p>
                      <a:pPr>
                        <a:buNone/>
                      </a:pPr>
                      <a:r>
                        <a:rPr lang="zh-CN" altLang="en-US" dirty="0"/>
                        <a:t>表样</a:t>
                      </a:r>
                    </a:p>
                  </a:txBody>
                  <a:tcPr/>
                </a:tc>
                <a:tc>
                  <a:txBody>
                    <a:bodyPr/>
                    <a:lstStyle/>
                    <a:p>
                      <a:pPr>
                        <a:buNone/>
                      </a:pPr>
                      <a:r>
                        <a:rPr lang="zh-CN" altLang="en-US" dirty="0"/>
                        <a:t>表名编号</a:t>
                      </a:r>
                    </a:p>
                  </a:txBody>
                  <a:tcPr/>
                </a:tc>
                <a:tc>
                  <a:txBody>
                    <a:bodyPr/>
                    <a:lstStyle/>
                    <a:p>
                      <a:pPr>
                        <a:buNone/>
                      </a:pPr>
                      <a:r>
                        <a:rPr lang="zh-CN" altLang="en-US" dirty="0"/>
                        <a:t>自动取数</a:t>
                      </a:r>
                    </a:p>
                  </a:txBody>
                  <a:tcPr/>
                </a:tc>
                <a:tc>
                  <a:txBody>
                    <a:bodyPr/>
                    <a:lstStyle/>
                    <a:p>
                      <a:pPr>
                        <a:buNone/>
                      </a:pPr>
                      <a:r>
                        <a:rPr lang="zh-CN" altLang="en-US"/>
                        <a:t>复制上年数</a:t>
                      </a:r>
                    </a:p>
                  </a:txBody>
                  <a:tcPr/>
                </a:tc>
              </a:tr>
              <a:tr h="381000">
                <a:tc>
                  <a:txBody>
                    <a:bodyPr/>
                    <a:lstStyle/>
                    <a:p>
                      <a:pPr>
                        <a:buNone/>
                      </a:pPr>
                      <a:r>
                        <a:rPr lang="zh-CN" altLang="zh-CN" sz="1800" kern="1200" dirty="0">
                          <a:solidFill>
                            <a:schemeClr val="dk1"/>
                          </a:solidFill>
                          <a:effectLst/>
                          <a:latin typeface="+mn-lt"/>
                          <a:ea typeface="+mn-ea"/>
                          <a:cs typeface="+mn-cs"/>
                        </a:rPr>
                        <a:t>封面表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财资封面表</a:t>
                      </a:r>
                      <a:endParaRPr lang="zh-CN" altLang="en-US" dirty="0"/>
                    </a:p>
                  </a:txBody>
                  <a:tcPr/>
                </a:tc>
                <a:tc>
                  <a:txBody>
                    <a:bodyPr/>
                    <a:lstStyle/>
                    <a:p>
                      <a:pPr>
                        <a:buNone/>
                      </a:pPr>
                      <a:r>
                        <a:rPr lang="zh-CN" altLang="en-US" dirty="0"/>
                        <a:t>不支持</a:t>
                      </a:r>
                    </a:p>
                  </a:txBody>
                  <a:tcPr/>
                </a:tc>
                <a:tc>
                  <a:txBody>
                    <a:bodyPr/>
                    <a:lstStyle/>
                    <a:p>
                      <a:pPr>
                        <a:buNone/>
                      </a:pPr>
                      <a:r>
                        <a:rPr lang="zh-CN" altLang="en-US" dirty="0"/>
                        <a:t>支持</a:t>
                      </a:r>
                    </a:p>
                  </a:txBody>
                  <a:tcPr/>
                </a:tc>
              </a:tr>
              <a:tr h="381000">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dirty="0"/>
                        <a:t>资产负债表</a:t>
                      </a:r>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01</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不支持</a:t>
                      </a:r>
                    </a:p>
                  </a:txBody>
                  <a:tcPr/>
                </a:tc>
                <a:tc>
                  <a:txBody>
                    <a:bodyPr/>
                    <a:lstStyle/>
                    <a:p>
                      <a:pPr>
                        <a:buNone/>
                      </a:pPr>
                      <a:r>
                        <a:rPr lang="zh-CN" altLang="zh-CN" sz="1800" kern="1200" dirty="0">
                          <a:solidFill>
                            <a:schemeClr val="dk1"/>
                          </a:solidFill>
                          <a:effectLst/>
                          <a:latin typeface="+mn-lt"/>
                          <a:ea typeface="+mn-ea"/>
                          <a:cs typeface="+mn-cs"/>
                        </a:rPr>
                        <a:t>连续上报单位期初数自动生成</a:t>
                      </a:r>
                      <a:endParaRPr lang="zh-CN" altLang="en-US" dirty="0"/>
                    </a:p>
                  </a:txBody>
                  <a:tcPr/>
                </a:tc>
              </a:tr>
              <a:tr h="381000">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dirty="0"/>
                        <a:t>机构人员表</a:t>
                      </a:r>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02</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不支持</a:t>
                      </a:r>
                    </a:p>
                  </a:txBody>
                  <a:tcPr/>
                </a:tc>
                <a:tc>
                  <a:txBody>
                    <a:bodyPr/>
                    <a:lstStyle/>
                    <a:p>
                      <a:pPr>
                        <a:buNone/>
                      </a:pPr>
                      <a:r>
                        <a:rPr lang="zh-CN" altLang="en-US" dirty="0"/>
                        <a:t>支持</a:t>
                      </a:r>
                    </a:p>
                  </a:txBody>
                  <a:tcPr/>
                </a:tc>
              </a:tr>
              <a:tr h="381000">
                <a:tc>
                  <a:txBody>
                    <a:bodyPr/>
                    <a:lstStyle/>
                    <a:p>
                      <a:pPr>
                        <a:buNone/>
                      </a:pPr>
                      <a:r>
                        <a:rPr lang="zh-CN" altLang="en-US" dirty="0"/>
                        <a:t>资产存量表</a:t>
                      </a:r>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03</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支持生成期末数</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连续上报单位期初数</a:t>
                      </a:r>
                      <a:r>
                        <a:rPr lang="zh-CN" altLang="zh-CN" sz="1800" kern="1200">
                          <a:solidFill>
                            <a:schemeClr val="dk1"/>
                          </a:solidFill>
                          <a:effectLst/>
                          <a:latin typeface="+mn-lt"/>
                          <a:ea typeface="+mn-ea"/>
                          <a:cs typeface="+mn-cs"/>
                        </a:rPr>
                        <a:t>自动生成</a:t>
                      </a:r>
                      <a:endParaRPr lang="zh-CN" altLang="en-US" dirty="0"/>
                    </a:p>
                  </a:txBody>
                  <a:tcPr/>
                </a:tc>
              </a:tr>
              <a:tr h="381000">
                <a:tc>
                  <a:txBody>
                    <a:bodyPr/>
                    <a:lstStyle/>
                    <a:p>
                      <a:pPr>
                        <a:buNone/>
                      </a:pPr>
                      <a:r>
                        <a:rPr lang="zh-CN" altLang="en-US" dirty="0"/>
                        <a:t>土地情况表</a:t>
                      </a:r>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04</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a:t>支持</a:t>
                      </a:r>
                    </a:p>
                  </a:txBody>
                  <a:tcPr/>
                </a:tc>
                <a:tc>
                  <a:txBody>
                    <a:bodyPr/>
                    <a:lstStyle/>
                    <a:p>
                      <a:pPr>
                        <a:buNone/>
                      </a:pPr>
                      <a:r>
                        <a:rPr lang="zh-CN" altLang="en-US"/>
                        <a:t>支持</a:t>
                      </a:r>
                    </a:p>
                  </a:txBody>
                  <a:tcPr/>
                </a:tc>
              </a:tr>
              <a:tr h="381000">
                <a:tc>
                  <a:txBody>
                    <a:bodyPr/>
                    <a:lstStyle/>
                    <a:p>
                      <a:pPr>
                        <a:buNone/>
                      </a:pPr>
                      <a:r>
                        <a:rPr lang="zh-CN" altLang="zh-CN" sz="1800" kern="1200" dirty="0">
                          <a:solidFill>
                            <a:schemeClr val="dk1"/>
                          </a:solidFill>
                          <a:effectLst/>
                          <a:latin typeface="+mn-lt"/>
                          <a:ea typeface="+mn-ea"/>
                          <a:cs typeface="+mn-cs"/>
                        </a:rPr>
                        <a:t>房屋情况表</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使用其他单位房屋</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05</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不支持</a:t>
                      </a:r>
                      <a:endParaRPr lang="zh-CN" altLang="en-US" dirty="0"/>
                    </a:p>
                  </a:txBody>
                  <a:tcPr/>
                </a:tc>
                <a:tc>
                  <a:txBody>
                    <a:bodyPr/>
                    <a:lstStyle/>
                    <a:p>
                      <a:pPr>
                        <a:buNone/>
                      </a:pPr>
                      <a:r>
                        <a:rPr lang="zh-CN" altLang="en-US"/>
                        <a:t>支持</a:t>
                      </a:r>
                    </a:p>
                  </a:txBody>
                  <a:tcPr/>
                </a:tc>
              </a:tr>
              <a:tr h="381000">
                <a:tc>
                  <a:txBody>
                    <a:bodyPr/>
                    <a:lstStyle/>
                    <a:p>
                      <a:pPr>
                        <a:buNone/>
                      </a:pPr>
                      <a:r>
                        <a:rPr lang="zh-CN" altLang="zh-CN" sz="1800" kern="1200" dirty="0">
                          <a:solidFill>
                            <a:schemeClr val="dk1"/>
                          </a:solidFill>
                          <a:effectLst/>
                          <a:latin typeface="+mn-lt"/>
                          <a:ea typeface="+mn-ea"/>
                          <a:cs typeface="+mn-cs"/>
                        </a:rPr>
                        <a:t>房屋情况表</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已投入使用的在建工程未转固房屋</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05</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不支持</a:t>
                      </a:r>
                      <a:endParaRPr lang="zh-CN" altLang="en-US" dirty="0"/>
                    </a:p>
                  </a:txBody>
                  <a:tcPr/>
                </a:tc>
                <a:tc>
                  <a:txBody>
                    <a:bodyPr/>
                    <a:lstStyle/>
                    <a:p>
                      <a:pPr>
                        <a:buNone/>
                      </a:pPr>
                      <a:r>
                        <a:rPr lang="zh-CN" altLang="en-US"/>
                        <a:t>支持</a:t>
                      </a:r>
                    </a:p>
                  </a:txBody>
                  <a:tcPr/>
                </a:tc>
              </a:tr>
              <a:tr h="381000">
                <a:tc>
                  <a:txBody>
                    <a:bodyPr/>
                    <a:lstStyle/>
                    <a:p>
                      <a:pPr>
                        <a:buNone/>
                      </a:pPr>
                      <a:r>
                        <a:rPr lang="zh-CN" altLang="zh-CN" sz="1800" kern="1200" dirty="0">
                          <a:solidFill>
                            <a:schemeClr val="dk1"/>
                          </a:solidFill>
                          <a:effectLst/>
                          <a:latin typeface="+mn-lt"/>
                          <a:ea typeface="+mn-ea"/>
                          <a:cs typeface="+mn-cs"/>
                        </a:rPr>
                        <a:t>房屋情况表</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本单位房屋</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05</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支持</a:t>
                      </a:r>
                    </a:p>
                  </a:txBody>
                  <a:tcPr/>
                </a:tc>
                <a:tc>
                  <a:txBody>
                    <a:bodyPr/>
                    <a:lstStyle/>
                    <a:p>
                      <a:pPr>
                        <a:buNone/>
                      </a:pPr>
                      <a:r>
                        <a:rPr lang="zh-CN" altLang="en-US"/>
                        <a:t>支持</a:t>
                      </a:r>
                    </a:p>
                  </a:txBody>
                  <a:tcPr/>
                </a:tc>
              </a:tr>
              <a:tr h="381000">
                <a:tc>
                  <a:txBody>
                    <a:bodyPr/>
                    <a:lstStyle/>
                    <a:p>
                      <a:pPr>
                        <a:buNone/>
                      </a:pPr>
                      <a:r>
                        <a:rPr lang="zh-CN" altLang="zh-CN" sz="1800" kern="1200" dirty="0">
                          <a:solidFill>
                            <a:schemeClr val="dk1"/>
                          </a:solidFill>
                          <a:effectLst/>
                          <a:latin typeface="+mn-lt"/>
                          <a:ea typeface="+mn-ea"/>
                          <a:cs typeface="+mn-cs"/>
                        </a:rPr>
                        <a:t>车辆情况表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06</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a:t>支持</a:t>
                      </a:r>
                    </a:p>
                  </a:txBody>
                  <a:tcPr/>
                </a:tc>
                <a:tc>
                  <a:txBody>
                    <a:bodyPr/>
                    <a:lstStyle/>
                    <a:p>
                      <a:pPr>
                        <a:buNone/>
                      </a:pPr>
                      <a:r>
                        <a:rPr lang="zh-CN" altLang="en-US" dirty="0"/>
                        <a:t>支持</a:t>
                      </a:r>
                    </a:p>
                  </a:txBody>
                  <a:tcPr/>
                </a:tc>
              </a:tr>
              <a:tr h="381000">
                <a:tc>
                  <a:txBody>
                    <a:bodyPr/>
                    <a:lstStyle/>
                    <a:p>
                      <a:pPr>
                        <a:buNone/>
                      </a:pPr>
                      <a:r>
                        <a:rPr lang="zh-CN" altLang="zh-CN" sz="1800" kern="1200" dirty="0">
                          <a:solidFill>
                            <a:schemeClr val="dk1"/>
                          </a:solidFill>
                          <a:effectLst/>
                          <a:latin typeface="+mn-lt"/>
                          <a:ea typeface="+mn-ea"/>
                          <a:cs typeface="+mn-cs"/>
                        </a:rPr>
                        <a:t>在建工程情况表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07</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不支持</a:t>
                      </a:r>
                    </a:p>
                  </a:txBody>
                  <a:tcPr/>
                </a:tc>
                <a:tc>
                  <a:txBody>
                    <a:bodyPr/>
                    <a:lstStyle/>
                    <a:p>
                      <a:pPr>
                        <a:buNone/>
                      </a:pPr>
                      <a:r>
                        <a:rPr lang="zh-CN" altLang="en-US"/>
                        <a:t>支持</a:t>
                      </a:r>
                    </a:p>
                  </a:txBody>
                  <a:tcPr/>
                </a:tc>
              </a:tr>
              <a:tr h="381000">
                <a:tc>
                  <a:txBody>
                    <a:bodyPr/>
                    <a:lstStyle/>
                    <a:p>
                      <a:pPr>
                        <a:buNone/>
                      </a:pPr>
                      <a:r>
                        <a:rPr lang="zh-CN" altLang="zh-CN" sz="1800" kern="1200" dirty="0">
                          <a:solidFill>
                            <a:schemeClr val="dk1"/>
                          </a:solidFill>
                          <a:effectLst/>
                          <a:latin typeface="+mn-lt"/>
                          <a:ea typeface="+mn-ea"/>
                          <a:cs typeface="+mn-cs"/>
                        </a:rPr>
                        <a:t>资产配置情况表</a:t>
                      </a:r>
                      <a:endParaRPr lang="zh-CN" altLang="en-US" dirty="0"/>
                    </a:p>
                  </a:txBody>
                  <a:tcPr/>
                </a:tc>
                <a:tc>
                  <a:txBody>
                    <a:bodyPr/>
                    <a:lstStyle/>
                    <a:p>
                      <a:pPr>
                        <a:buNone/>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08</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支持</a:t>
                      </a:r>
                    </a:p>
                  </a:txBody>
                  <a:tcPr/>
                </a:tc>
                <a:tc>
                  <a:txBody>
                    <a:bodyPr/>
                    <a:lstStyle/>
                    <a:p>
                      <a:pPr>
                        <a:buNone/>
                      </a:pPr>
                      <a:r>
                        <a:rPr lang="zh-CN" altLang="en-US" dirty="0"/>
                        <a:t>不支持</a:t>
                      </a: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填报方式</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8</a:t>
            </a:fld>
            <a:endParaRPr lang="zh-CN" altLang="en-US" dirty="0">
              <a:solidFill>
                <a:prstClr val="black">
                  <a:tint val="75000"/>
                </a:prstClr>
              </a:solidFill>
              <a:latin typeface="+mn-ea"/>
              <a:ea typeface="+mn-ea"/>
            </a:endParaRPr>
          </a:p>
        </p:txBody>
      </p:sp>
      <p:graphicFrame>
        <p:nvGraphicFramePr>
          <p:cNvPr id="2" name="表格 1"/>
          <p:cNvGraphicFramePr/>
          <p:nvPr>
            <p:custDataLst>
              <p:tags r:id="rId1"/>
            </p:custDataLst>
          </p:nvPr>
        </p:nvGraphicFramePr>
        <p:xfrm>
          <a:off x="1545738" y="1142000"/>
          <a:ext cx="8532496" cy="4709160"/>
        </p:xfrm>
        <a:graphic>
          <a:graphicData uri="http://schemas.openxmlformats.org/drawingml/2006/table">
            <a:tbl>
              <a:tblPr firstRow="1" bandRow="1">
                <a:tableStyleId>{5C22544A-7EE6-4342-B048-85BDC9FD1C3A}</a:tableStyleId>
              </a:tblPr>
              <a:tblGrid>
                <a:gridCol w="4081713"/>
                <a:gridCol w="1420238"/>
                <a:gridCol w="1220822"/>
                <a:gridCol w="1809723"/>
              </a:tblGrid>
              <a:tr h="381000">
                <a:tc>
                  <a:txBody>
                    <a:bodyPr/>
                    <a:lstStyle/>
                    <a:p>
                      <a:pPr>
                        <a:buNone/>
                      </a:pPr>
                      <a:r>
                        <a:rPr lang="zh-CN" altLang="en-US" dirty="0"/>
                        <a:t>表样</a:t>
                      </a:r>
                    </a:p>
                  </a:txBody>
                  <a:tcPr/>
                </a:tc>
                <a:tc>
                  <a:txBody>
                    <a:bodyPr/>
                    <a:lstStyle/>
                    <a:p>
                      <a:pPr>
                        <a:buNone/>
                      </a:pPr>
                      <a:r>
                        <a:rPr lang="zh-CN" altLang="en-US" dirty="0"/>
                        <a:t>表名编号</a:t>
                      </a:r>
                    </a:p>
                  </a:txBody>
                  <a:tcPr/>
                </a:tc>
                <a:tc>
                  <a:txBody>
                    <a:bodyPr/>
                    <a:lstStyle/>
                    <a:p>
                      <a:pPr>
                        <a:buNone/>
                      </a:pPr>
                      <a:r>
                        <a:rPr lang="zh-CN" altLang="en-US" dirty="0"/>
                        <a:t>自动取数</a:t>
                      </a:r>
                    </a:p>
                  </a:txBody>
                  <a:tcPr/>
                </a:tc>
                <a:tc>
                  <a:txBody>
                    <a:bodyPr/>
                    <a:lstStyle/>
                    <a:p>
                      <a:pPr>
                        <a:buNone/>
                      </a:pPr>
                      <a:r>
                        <a:rPr lang="zh-CN" altLang="en-US" dirty="0"/>
                        <a:t>复制上年数</a:t>
                      </a:r>
                    </a:p>
                  </a:txBody>
                  <a:tcPr/>
                </a:tc>
              </a:tr>
              <a:tr h="381000">
                <a:tc>
                  <a:txBody>
                    <a:bodyPr/>
                    <a:lstStyle/>
                    <a:p>
                      <a:pPr>
                        <a:buNone/>
                      </a:pPr>
                      <a:r>
                        <a:rPr lang="zh-CN" altLang="zh-CN" sz="1800" kern="1200" dirty="0">
                          <a:solidFill>
                            <a:schemeClr val="dk1"/>
                          </a:solidFill>
                          <a:effectLst/>
                          <a:latin typeface="+mn-lt"/>
                          <a:ea typeface="+mn-ea"/>
                          <a:cs typeface="+mn-cs"/>
                        </a:rPr>
                        <a:t>资产出租出借情况表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09</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不支持</a:t>
                      </a:r>
                    </a:p>
                  </a:txBody>
                  <a:tcPr/>
                </a:tc>
                <a:tc>
                  <a:txBody>
                    <a:bodyPr/>
                    <a:lstStyle/>
                    <a:p>
                      <a:pPr>
                        <a:buNone/>
                      </a:pPr>
                      <a:r>
                        <a:rPr lang="zh-CN" altLang="en-US" dirty="0"/>
                        <a:t>支持</a:t>
                      </a:r>
                    </a:p>
                  </a:txBody>
                  <a:tcPr/>
                </a:tc>
              </a:tr>
              <a:tr h="381000">
                <a:tc>
                  <a:txBody>
                    <a:bodyPr/>
                    <a:lstStyle/>
                    <a:p>
                      <a:pPr>
                        <a:buNone/>
                      </a:pPr>
                      <a:r>
                        <a:rPr lang="zh-CN" altLang="zh-CN" sz="1800" kern="1200" dirty="0">
                          <a:solidFill>
                            <a:schemeClr val="dk1"/>
                          </a:solidFill>
                          <a:effectLst/>
                          <a:latin typeface="+mn-lt"/>
                          <a:ea typeface="+mn-ea"/>
                          <a:cs typeface="+mn-cs"/>
                        </a:rPr>
                        <a:t>资产处置情况表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10</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支持</a:t>
                      </a:r>
                    </a:p>
                  </a:txBody>
                  <a:tcPr/>
                </a:tc>
                <a:tc>
                  <a:txBody>
                    <a:bodyPr/>
                    <a:lstStyle/>
                    <a:p>
                      <a:pPr>
                        <a:buNone/>
                      </a:pPr>
                      <a:r>
                        <a:rPr lang="zh-CN" altLang="en-US" dirty="0"/>
                        <a:t>不支持</a:t>
                      </a:r>
                    </a:p>
                  </a:txBody>
                  <a:tcPr/>
                </a:tc>
              </a:tr>
              <a:tr h="381000">
                <a:tc>
                  <a:txBody>
                    <a:bodyPr/>
                    <a:lstStyle/>
                    <a:p>
                      <a:pPr>
                        <a:buNone/>
                      </a:pPr>
                      <a:r>
                        <a:rPr lang="zh-CN" altLang="zh-CN" sz="1800" kern="1200" dirty="0">
                          <a:solidFill>
                            <a:schemeClr val="dk1"/>
                          </a:solidFill>
                          <a:effectLst/>
                          <a:latin typeface="+mn-lt"/>
                          <a:ea typeface="+mn-ea"/>
                          <a:cs typeface="+mn-cs"/>
                        </a:rPr>
                        <a:t>对外投资情况表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11</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不支持</a:t>
                      </a:r>
                    </a:p>
                  </a:txBody>
                  <a:tcPr/>
                </a:tc>
                <a:tc>
                  <a:txBody>
                    <a:bodyPr/>
                    <a:lstStyle/>
                    <a:p>
                      <a:pPr>
                        <a:buNone/>
                      </a:pPr>
                      <a:r>
                        <a:rPr lang="zh-CN" altLang="en-US" dirty="0"/>
                        <a:t>支持</a:t>
                      </a:r>
                    </a:p>
                  </a:txBody>
                  <a:tcPr/>
                </a:tc>
              </a:tr>
              <a:tr h="381000">
                <a:tc>
                  <a:txBody>
                    <a:bodyPr/>
                    <a:lstStyle/>
                    <a:p>
                      <a:pPr>
                        <a:buNone/>
                      </a:pPr>
                      <a:r>
                        <a:rPr lang="zh-CN" altLang="zh-CN" sz="1800" kern="1200" dirty="0">
                          <a:solidFill>
                            <a:schemeClr val="dk1"/>
                          </a:solidFill>
                          <a:effectLst/>
                          <a:latin typeface="+mn-lt"/>
                          <a:ea typeface="+mn-ea"/>
                          <a:cs typeface="+mn-cs"/>
                        </a:rPr>
                        <a:t>公共基础设施</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交通基础设施情况</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12-1</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支持</a:t>
                      </a:r>
                    </a:p>
                  </a:txBody>
                  <a:tcPr/>
                </a:tc>
                <a:tc>
                  <a:txBody>
                    <a:bodyPr/>
                    <a:lstStyle/>
                    <a:p>
                      <a:pPr>
                        <a:buNone/>
                      </a:pPr>
                      <a:r>
                        <a:rPr lang="zh-CN" altLang="zh-CN" sz="1800" dirty="0">
                          <a:effectLst/>
                          <a:sym typeface="+mn-ea"/>
                        </a:rPr>
                        <a:t>期初数自动生成</a:t>
                      </a:r>
                      <a:endParaRPr lang="zh-CN" altLang="en-US" dirty="0"/>
                    </a:p>
                  </a:txBody>
                  <a:tcPr/>
                </a:tc>
              </a:tr>
              <a:tr h="381000">
                <a:tc>
                  <a:txBody>
                    <a:bodyPr/>
                    <a:lstStyle/>
                    <a:p>
                      <a:pPr>
                        <a:buNone/>
                      </a:pPr>
                      <a:r>
                        <a:rPr lang="zh-CN" altLang="zh-CN" sz="1800" kern="1200" dirty="0">
                          <a:solidFill>
                            <a:schemeClr val="dk1"/>
                          </a:solidFill>
                          <a:effectLst/>
                          <a:latin typeface="+mn-lt"/>
                          <a:ea typeface="+mn-ea"/>
                          <a:cs typeface="+mn-cs"/>
                        </a:rPr>
                        <a:t>公共基础设施</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水利基础设施情况表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12-2</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支持</a:t>
                      </a:r>
                    </a:p>
                  </a:txBody>
                  <a:tcPr/>
                </a:tc>
                <a:tc>
                  <a:txBody>
                    <a:bodyPr/>
                    <a:lstStyle/>
                    <a:p>
                      <a:pPr>
                        <a:buNone/>
                      </a:pPr>
                      <a:r>
                        <a:rPr lang="zh-CN" altLang="zh-CN" sz="1800" dirty="0">
                          <a:effectLst/>
                          <a:sym typeface="+mn-ea"/>
                        </a:rPr>
                        <a:t>期初数自动生成</a:t>
                      </a:r>
                      <a:endParaRPr lang="zh-CN" altLang="en-US" dirty="0"/>
                    </a:p>
                  </a:txBody>
                  <a:tcPr/>
                </a:tc>
              </a:tr>
              <a:tr h="381000">
                <a:tc>
                  <a:txBody>
                    <a:bodyPr/>
                    <a:lstStyle/>
                    <a:p>
                      <a:pPr>
                        <a:buNone/>
                      </a:pPr>
                      <a:r>
                        <a:rPr lang="zh-CN" altLang="zh-CN" sz="1800" kern="1200" dirty="0">
                          <a:solidFill>
                            <a:schemeClr val="dk1"/>
                          </a:solidFill>
                          <a:effectLst/>
                          <a:latin typeface="+mn-lt"/>
                          <a:ea typeface="+mn-ea"/>
                          <a:cs typeface="+mn-cs"/>
                        </a:rPr>
                        <a:t>公共基础设施</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市政基础设施、其他公共基础设施情况表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12-3</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a:t>支持</a:t>
                      </a:r>
                    </a:p>
                  </a:txBody>
                  <a:tcPr/>
                </a:tc>
                <a:tc>
                  <a:txBody>
                    <a:bodyPr/>
                    <a:lstStyle/>
                    <a:p>
                      <a:pPr>
                        <a:buNone/>
                      </a:pPr>
                      <a:r>
                        <a:rPr lang="zh-CN" altLang="zh-CN" sz="1800" dirty="0">
                          <a:effectLst/>
                          <a:sym typeface="+mn-ea"/>
                        </a:rPr>
                        <a:t>期初数自动生成</a:t>
                      </a:r>
                      <a:endParaRPr lang="zh-CN" altLang="en-US" sz="1800" dirty="0"/>
                    </a:p>
                    <a:p>
                      <a:pPr>
                        <a:buNone/>
                      </a:pPr>
                      <a:endParaRPr lang="zh-CN" altLang="en-US" dirty="0"/>
                    </a:p>
                  </a:txBody>
                  <a:tcPr/>
                </a:tc>
              </a:tr>
              <a:tr h="381000">
                <a:tc>
                  <a:txBody>
                    <a:bodyPr/>
                    <a:lstStyle/>
                    <a:p>
                      <a:pPr>
                        <a:buNone/>
                      </a:pPr>
                      <a:r>
                        <a:rPr lang="zh-CN" altLang="zh-CN" sz="1800" kern="1200" dirty="0">
                          <a:solidFill>
                            <a:schemeClr val="dk1"/>
                          </a:solidFill>
                          <a:effectLst/>
                          <a:latin typeface="+mn-lt"/>
                          <a:ea typeface="+mn-ea"/>
                          <a:cs typeface="+mn-cs"/>
                        </a:rPr>
                        <a:t>政府储备物资情况表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13</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a:t>支持</a:t>
                      </a:r>
                    </a:p>
                  </a:txBody>
                  <a:tcPr/>
                </a:tc>
                <a:tc>
                  <a:txBody>
                    <a:bodyPr/>
                    <a:lstStyle/>
                    <a:p>
                      <a:pPr>
                        <a:buNone/>
                      </a:pPr>
                      <a:r>
                        <a:rPr lang="zh-CN" altLang="zh-CN" sz="1800" dirty="0">
                          <a:effectLst/>
                          <a:sym typeface="+mn-ea"/>
                        </a:rPr>
                        <a:t>期初数自动生成</a:t>
                      </a:r>
                      <a:endParaRPr lang="zh-CN" altLang="en-US" dirty="0"/>
                    </a:p>
                  </a:txBody>
                  <a:tcPr/>
                </a:tc>
              </a:tr>
              <a:tr h="381000">
                <a:tc>
                  <a:txBody>
                    <a:bodyPr/>
                    <a:lstStyle/>
                    <a:p>
                      <a:pPr>
                        <a:buNone/>
                      </a:pPr>
                      <a:r>
                        <a:rPr lang="zh-CN" altLang="zh-CN" sz="1800" kern="1200" dirty="0">
                          <a:solidFill>
                            <a:schemeClr val="dk1"/>
                          </a:solidFill>
                          <a:effectLst/>
                          <a:latin typeface="+mn-lt"/>
                          <a:ea typeface="+mn-ea"/>
                          <a:cs typeface="+mn-cs"/>
                        </a:rPr>
                        <a:t>文物文化资产情况表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14</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dirty="0"/>
                        <a:t>支持</a:t>
                      </a:r>
                    </a:p>
                  </a:txBody>
                  <a:tcPr/>
                </a:tc>
                <a:tc>
                  <a:txBody>
                    <a:bodyPr/>
                    <a:lstStyle/>
                    <a:p>
                      <a:pPr>
                        <a:buNone/>
                      </a:pPr>
                      <a:r>
                        <a:rPr lang="zh-CN" altLang="zh-CN" sz="1800" dirty="0">
                          <a:effectLst/>
                          <a:sym typeface="+mn-ea"/>
                        </a:rPr>
                        <a:t>期初数自动生成</a:t>
                      </a:r>
                      <a:endParaRPr lang="zh-CN" altLang="en-US" dirty="0"/>
                    </a:p>
                  </a:txBody>
                  <a:tcPr/>
                </a:tc>
              </a:tr>
              <a:tr h="381000">
                <a:tc>
                  <a:txBody>
                    <a:bodyPr/>
                    <a:lstStyle/>
                    <a:p>
                      <a:pPr>
                        <a:buNone/>
                      </a:pPr>
                      <a:r>
                        <a:rPr lang="zh-CN" altLang="zh-CN" sz="1800" kern="1200" dirty="0">
                          <a:solidFill>
                            <a:schemeClr val="dk1"/>
                          </a:solidFill>
                          <a:effectLst/>
                          <a:latin typeface="+mn-lt"/>
                          <a:ea typeface="+mn-ea"/>
                          <a:cs typeface="+mn-cs"/>
                        </a:rPr>
                        <a:t>保障性住房情况表</a:t>
                      </a:r>
                      <a:endParaRPr lang="zh-CN" altLang="en-US" dirty="0"/>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zh-CN" sz="1800" kern="1200" dirty="0">
                          <a:solidFill>
                            <a:schemeClr val="dk1"/>
                          </a:solidFill>
                          <a:effectLst/>
                          <a:latin typeface="+mn-lt"/>
                          <a:ea typeface="+mn-ea"/>
                          <a:cs typeface="+mn-cs"/>
                        </a:rPr>
                        <a:t>财资</a:t>
                      </a:r>
                      <a:r>
                        <a:rPr lang="en-US" altLang="zh-CN" sz="1800" kern="1200" dirty="0">
                          <a:solidFill>
                            <a:schemeClr val="dk1"/>
                          </a:solidFill>
                          <a:effectLst/>
                          <a:latin typeface="+mn-lt"/>
                          <a:ea typeface="+mn-ea"/>
                          <a:cs typeface="+mn-cs"/>
                        </a:rPr>
                        <a:t>15</a:t>
                      </a:r>
                      <a:r>
                        <a:rPr lang="zh-CN" altLang="zh-CN" sz="1800" kern="1200" dirty="0">
                          <a:solidFill>
                            <a:schemeClr val="dk1"/>
                          </a:solidFill>
                          <a:effectLst/>
                          <a:latin typeface="+mn-lt"/>
                          <a:ea typeface="+mn-ea"/>
                          <a:cs typeface="+mn-cs"/>
                        </a:rPr>
                        <a:t>表</a:t>
                      </a:r>
                      <a:endParaRPr lang="zh-CN" altLang="en-US" dirty="0"/>
                    </a:p>
                  </a:txBody>
                  <a:tcPr/>
                </a:tc>
                <a:tc>
                  <a:txBody>
                    <a:bodyPr/>
                    <a:lstStyle/>
                    <a:p>
                      <a:pPr>
                        <a:buNone/>
                      </a:pPr>
                      <a:r>
                        <a:rPr lang="zh-CN" altLang="en-US"/>
                        <a:t>支持</a:t>
                      </a:r>
                    </a:p>
                  </a:txBody>
                  <a:tcPr/>
                </a:tc>
                <a:tc>
                  <a:txBody>
                    <a:bodyPr/>
                    <a:lstStyle/>
                    <a:p>
                      <a:pPr>
                        <a:buNone/>
                      </a:pPr>
                      <a:r>
                        <a:rPr lang="zh-CN" altLang="zh-CN" sz="1800" dirty="0">
                          <a:effectLst/>
                          <a:sym typeface="+mn-ea"/>
                        </a:rPr>
                        <a:t>期初数自动生成</a:t>
                      </a:r>
                      <a:endParaRPr lang="zh-CN" altLang="en-US" sz="1800" dirty="0"/>
                    </a:p>
                    <a:p>
                      <a:pPr>
                        <a:buNone/>
                      </a:pPr>
                      <a:endParaRPr lang="zh-CN" altLang="en-US" dirty="0"/>
                    </a:p>
                  </a:txBody>
                  <a:tcPr/>
                </a:tc>
              </a:tr>
              <a:tr h="381000">
                <a:tc>
                  <a:txBody>
                    <a:bodyPr/>
                    <a:lstStyle/>
                    <a:p>
                      <a:pPr>
                        <a:buNone/>
                      </a:pPr>
                      <a:r>
                        <a:rPr lang="en-US" altLang="zh-CN" dirty="0"/>
                        <a:t>PPP</a:t>
                      </a:r>
                      <a:r>
                        <a:rPr lang="zh-CN" altLang="zh-CN" dirty="0"/>
                        <a:t>项目资产情况表</a:t>
                      </a:r>
                    </a:p>
                  </a:txBody>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dirty="0"/>
                        <a:t>财资</a:t>
                      </a:r>
                      <a:r>
                        <a:rPr lang="en-US" altLang="zh-CN" dirty="0"/>
                        <a:t>16</a:t>
                      </a:r>
                      <a:r>
                        <a:rPr lang="zh-CN" altLang="en-US" dirty="0"/>
                        <a:t>表</a:t>
                      </a:r>
                    </a:p>
                  </a:txBody>
                  <a:tcPr/>
                </a:tc>
                <a:tc>
                  <a:txBody>
                    <a:bodyPr/>
                    <a:lstStyle/>
                    <a:p>
                      <a:pPr>
                        <a:buNone/>
                      </a:pPr>
                      <a:r>
                        <a:rPr lang="zh-CN" altLang="en-US"/>
                        <a:t>不支持</a:t>
                      </a:r>
                    </a:p>
                  </a:txBody>
                  <a:tcPr/>
                </a:tc>
                <a:tc>
                  <a:txBody>
                    <a:bodyPr/>
                    <a:lstStyle/>
                    <a:p>
                      <a:pPr>
                        <a:buNone/>
                      </a:pPr>
                      <a:r>
                        <a:rPr lang="zh-CN" altLang="en-US" dirty="0"/>
                        <a:t>不支持</a:t>
                      </a:r>
                    </a:p>
                  </a:txBody>
                  <a:tcPr/>
                </a:tc>
              </a:tr>
            </a:tbl>
          </a:graphicData>
        </a:graphic>
      </p:graphicFrame>
      <p:sp>
        <p:nvSpPr>
          <p:cNvPr id="3" name="文本框 2"/>
          <p:cNvSpPr txBox="1"/>
          <p:nvPr/>
        </p:nvSpPr>
        <p:spPr>
          <a:xfrm>
            <a:off x="1270635" y="5907405"/>
            <a:ext cx="9213850" cy="645160"/>
          </a:xfrm>
          <a:prstGeom prst="rect">
            <a:avLst/>
          </a:prstGeom>
          <a:noFill/>
        </p:spPr>
        <p:txBody>
          <a:bodyPr wrap="square" rtlCol="0">
            <a:spAutoFit/>
          </a:bodyPr>
          <a:lstStyle/>
          <a:p>
            <a:r>
              <a:rPr lang="zh-CN" altLang="zh-CN">
                <a:solidFill>
                  <a:srgbClr val="FF0000"/>
                </a:solidFill>
              </a:rPr>
              <a:t>注：为提高数据质量，本次年报公共基础设施等报表自动取数功能只取卡片价值，不取数量，请单位核对各科目数量后自行填写，注意填写的数量单位，如公里、万平方米。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1"/>
          <p:cNvSpPr>
            <a:spLocks noGrp="1"/>
          </p:cNvSpPr>
          <p:nvPr>
            <p:ph type="title"/>
          </p:nvPr>
        </p:nvSpPr>
        <p:spPr>
          <a:xfrm>
            <a:off x="479376" y="116632"/>
            <a:ext cx="9073008" cy="648072"/>
          </a:xfrm>
        </p:spPr>
        <p:txBody>
          <a:bodyPr>
            <a:normAutofit fontScale="90000"/>
          </a:bodyPr>
          <a:lstStyle/>
          <a:p>
            <a:r>
              <a:rPr lang="zh-CN" altLang="en-US" sz="3200" b="1" dirty="0">
                <a:solidFill>
                  <a:schemeClr val="tx1">
                    <a:lumMod val="75000"/>
                    <a:lumOff val="25000"/>
                  </a:schemeClr>
                </a:solidFill>
              </a:rPr>
              <a:t>单位初始化</a:t>
            </a:r>
          </a:p>
        </p:txBody>
      </p:sp>
      <p:sp>
        <p:nvSpPr>
          <p:cNvPr id="129" name="灯片编号占位符 2"/>
          <p:cNvSpPr txBox="1"/>
          <p:nvPr/>
        </p:nvSpPr>
        <p:spPr>
          <a:xfrm>
            <a:off x="10947500" y="6421390"/>
            <a:ext cx="1116608" cy="271244"/>
          </a:xfrm>
          <a:prstGeom prst="rect">
            <a:avLst/>
          </a:prstGeom>
        </p:spPr>
        <p:txBody>
          <a:bodyPr/>
          <a:lstStyle>
            <a:defPPr>
              <a:defRPr lang="zh-CN"/>
            </a:defPPr>
            <a:lvl1pPr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1pPr>
            <a:lvl2pPr marL="4572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2pPr>
            <a:lvl3pPr marL="9144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3pPr>
            <a:lvl4pPr marL="13716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4pPr>
            <a:lvl5pPr marL="1828800" algn="l" rtl="0" eaLnBrk="0" fontAlgn="base" hangingPunct="0">
              <a:spcBef>
                <a:spcPct val="0"/>
              </a:spcBef>
              <a:spcAft>
                <a:spcPct val="0"/>
              </a:spcAft>
              <a:defRPr b="1" kern="1200">
                <a:solidFill>
                  <a:schemeClr val="bg1"/>
                </a:solidFill>
                <a:latin typeface="黑体" panose="02010609060101010101" charset="-122"/>
                <a:ea typeface="黑体" panose="02010609060101010101" charset="-122"/>
                <a:cs typeface="+mn-cs"/>
              </a:defRPr>
            </a:lvl5pPr>
            <a:lvl6pPr marL="2286000" algn="l" defTabSz="914400" rtl="0" eaLnBrk="1" latinLnBrk="0" hangingPunct="1">
              <a:defRPr b="1" kern="1200">
                <a:solidFill>
                  <a:schemeClr val="bg1"/>
                </a:solidFill>
                <a:latin typeface="黑体" panose="02010609060101010101" charset="-122"/>
                <a:ea typeface="黑体" panose="02010609060101010101" charset="-122"/>
                <a:cs typeface="+mn-cs"/>
              </a:defRPr>
            </a:lvl6pPr>
            <a:lvl7pPr marL="2743200" algn="l" defTabSz="914400" rtl="0" eaLnBrk="1" latinLnBrk="0" hangingPunct="1">
              <a:defRPr b="1" kern="1200">
                <a:solidFill>
                  <a:schemeClr val="bg1"/>
                </a:solidFill>
                <a:latin typeface="黑体" panose="02010609060101010101" charset="-122"/>
                <a:ea typeface="黑体" panose="02010609060101010101" charset="-122"/>
                <a:cs typeface="+mn-cs"/>
              </a:defRPr>
            </a:lvl7pPr>
            <a:lvl8pPr marL="3200400" algn="l" defTabSz="914400" rtl="0" eaLnBrk="1" latinLnBrk="0" hangingPunct="1">
              <a:defRPr b="1" kern="1200">
                <a:solidFill>
                  <a:schemeClr val="bg1"/>
                </a:solidFill>
                <a:latin typeface="黑体" panose="02010609060101010101" charset="-122"/>
                <a:ea typeface="黑体" panose="02010609060101010101" charset="-122"/>
                <a:cs typeface="+mn-cs"/>
              </a:defRPr>
            </a:lvl8pPr>
            <a:lvl9pPr marL="3657600" algn="l" defTabSz="914400" rtl="0" eaLnBrk="1" latinLnBrk="0" hangingPunct="1">
              <a:defRPr b="1" kern="1200">
                <a:solidFill>
                  <a:schemeClr val="bg1"/>
                </a:solidFill>
                <a:latin typeface="黑体" panose="02010609060101010101" charset="-122"/>
                <a:ea typeface="黑体" panose="02010609060101010101" charset="-122"/>
                <a:cs typeface="+mn-cs"/>
              </a:defRPr>
            </a:lvl9pPr>
          </a:lstStyle>
          <a:p>
            <a:fld id="{D5DDBE9D-0EAE-4BF9-9976-992BCF72F40A}" type="slidenum">
              <a:rPr lang="zh-CN" altLang="en-US" smtClean="0">
                <a:solidFill>
                  <a:prstClr val="black">
                    <a:tint val="75000"/>
                  </a:prstClr>
                </a:solidFill>
                <a:latin typeface="+mn-ea"/>
                <a:ea typeface="+mn-ea"/>
              </a:rPr>
              <a:pPr/>
              <a:t>9</a:t>
            </a:fld>
            <a:endParaRPr lang="zh-CN" altLang="en-US" dirty="0">
              <a:solidFill>
                <a:prstClr val="black">
                  <a:tint val="75000"/>
                </a:prstClr>
              </a:solidFill>
              <a:latin typeface="+mn-ea"/>
              <a:ea typeface="+mn-ea"/>
            </a:endParaRPr>
          </a:p>
        </p:txBody>
      </p:sp>
      <p:sp>
        <p:nvSpPr>
          <p:cNvPr id="4" name="文本框 3"/>
          <p:cNvSpPr txBox="1"/>
          <p:nvPr/>
        </p:nvSpPr>
        <p:spPr>
          <a:xfrm>
            <a:off x="577215" y="4771390"/>
            <a:ext cx="10970895" cy="1419860"/>
          </a:xfrm>
          <a:prstGeom prst="rect">
            <a:avLst/>
          </a:prstGeom>
          <a:noFill/>
        </p:spPr>
        <p:txBody>
          <a:bodyPr wrap="square" rtlCol="0">
            <a:spAutoFit/>
          </a:bodyPr>
          <a:lstStyle/>
          <a:p>
            <a:pPr fontAlgn="auto">
              <a:lnSpc>
                <a:spcPct val="120000"/>
              </a:lnSpc>
            </a:pPr>
            <a:r>
              <a:rPr lang="en-US" altLang="zh-CN"/>
              <a:t>    </a:t>
            </a:r>
            <a:r>
              <a:rPr lang="zh-CN" altLang="en-US"/>
              <a:t>填报单位首先在初始化中填写或选择单位信息，包括关联账号、选择单位基础性质等。</a:t>
            </a:r>
            <a:r>
              <a:rPr lang="zh-CN" altLang="zh-CN"/>
              <a:t>使用资产云或共创教育软件进行资产管理的单位，需过关联系统账号，可实现后续填报中部分数据的自动取数。</a:t>
            </a:r>
          </a:p>
          <a:p>
            <a:pPr fontAlgn="auto">
              <a:lnSpc>
                <a:spcPct val="120000"/>
              </a:lnSpc>
            </a:pPr>
            <a:r>
              <a:rPr lang="en-US" altLang="zh-CN"/>
              <a:t>    </a:t>
            </a:r>
            <a:r>
              <a:rPr lang="zh-CN" altLang="en-US">
                <a:sym typeface="+mn-ea"/>
              </a:rPr>
              <a:t>资产云会根据单位是否填写</a:t>
            </a:r>
            <a:r>
              <a:rPr lang="en-US" altLang="zh-CN">
                <a:sym typeface="+mn-ea"/>
              </a:rPr>
              <a:t>2021</a:t>
            </a:r>
            <a:r>
              <a:rPr lang="zh-CN" altLang="en-US">
                <a:sym typeface="+mn-ea"/>
              </a:rPr>
              <a:t>年度报表，自动生成单位的填报状态。对于连续上报单位，</a:t>
            </a:r>
            <a:r>
              <a:rPr lang="zh-CN" altLang="zh-CN">
                <a:sym typeface="+mn-ea"/>
              </a:rPr>
              <a:t>初始化页面会根据单位上一年度填报状态自动生成初始值，单位只需确认即可。</a:t>
            </a:r>
            <a:endParaRPr lang="en-US" altLang="zh-CN"/>
          </a:p>
        </p:txBody>
      </p:sp>
      <p:pic>
        <p:nvPicPr>
          <p:cNvPr id="3" name="图片 2"/>
          <p:cNvPicPr>
            <a:picLocks noChangeAspect="1"/>
          </p:cNvPicPr>
          <p:nvPr>
            <p:custDataLst>
              <p:tags r:id="rId1"/>
            </p:custDataLst>
          </p:nvPr>
        </p:nvPicPr>
        <p:blipFill>
          <a:blip r:embed="rId4"/>
          <a:stretch>
            <a:fillRect/>
          </a:stretch>
        </p:blipFill>
        <p:spPr>
          <a:xfrm>
            <a:off x="1049655" y="1109980"/>
            <a:ext cx="10128885" cy="37045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537d0df1-dd9b-4b6e-9f39-93387f70ffde"/>
  <p:tag name="COMMONDATA" val="eyJoZGlkIjoiNGM2ZDJjZWZhZTdhMjc0NmY3MDhlMmVmZWZkOTNjZTgifQ=="/>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2a97d5b4-da82-48d4-9ec3-9e9705ec3aca}"/>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ffe13c87-490c-4332-83d6-d2e9376d546c}"/>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9180,&quot;width&quot;:25095}"/>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8250,&quot;width&quot;:25425}"/>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16,&quot;width&quot;:17012}"/>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54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543"/>
</p:tagLst>
</file>

<file path=ppt/tags/tag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020,&quot;width&quot;:28665}"/>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TEMPLATE_THUMBS_INDEX" val="1、2、3、4、5"/>
  <p:tag name="KSO_WM_BEAUTIFY_FLAG" val="#wm#"/>
  <p:tag name="KSO_WM_TEMPLATE_TOPIC_ID" val="2869567"/>
  <p:tag name="KSO_WM_TEMPLATE_OUTLINE_ID" val="5"/>
  <p:tag name="KSO_WM_TEMPLATE_SCENE_ID" val="1"/>
  <p:tag name="KSO_WM_TEMPLATE_JOB_ID" val="5"/>
  <p:tag name="KSO_WM_TEMPLATE_TOPIC_DEFAULT" val="0"/>
  <p:tag name="KSO_WM_TEMPLATE_SUBCATEGORY" val="ai"/>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a"/>
  <p:tag name="KSO_WM_UNIT_INDEX" val="1"/>
  <p:tag name="KSO_WM_UNIT_ID" val="custom20189114_2*a*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543"/>
  <p:tag name="KSO_WM_TAG_VERSION" val="1.0"/>
  <p:tag name="KSO_WM_SLIDE_ID" val="custom20189114_2"/>
  <p:tag name="KSO_WM_SLIDE_INDEX" val="2"/>
  <p:tag name="KSO_WM_SLIDE_ITEM_CNT" val="2"/>
  <p:tag name="KSO_WM_SLIDE_LAYOUT" val="a_b_e"/>
  <p:tag name="KSO_WM_SLIDE_LAYOUT_CNT" val="1_1_1"/>
  <p:tag name="KSO_WM_SLIDE_TYPE" val="sectionTitle"/>
  <p:tag name="KSO_WM_SLIDE_SUBTYPE" val="pureTxt"/>
  <p:tag name="KSO_WM_BEAUTIFY_FLAG" val="#wm#"/>
  <p:tag name="KSO_WM_TEMPLATE_SUBCATEGORY" val="ai"/>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114"/>
  <p:tag name="KSO_WM_TAG_VERSION" val="1.0"/>
  <p:tag name="KSO_WM_UNIT_TYPE" val="e"/>
  <p:tag name="KSO_WM_UNIT_INDEX" val="1"/>
  <p:tag name="KSO_WM_UNIT_ID" val="custom20189114_2*e*1"/>
  <p:tag name="KSO_WM_UNIT_LAYERLEVEL" val="1"/>
  <p:tag name="KSO_WM_UNIT_VALUE" val="1"/>
  <p:tag name="KSO_WM_UNIT_HIGHLIGHT" val="0"/>
  <p:tag name="KSO_WM_UNIT_COMPATIBLE" val="1"/>
  <p:tag name="KSO_WM_UNIT_CLEAR" val="0"/>
  <p:tag name="KSO_WM_BEAUTIFY_FLAG" val="#wm#"/>
  <p:tag name="KSO_WM_UNIT_PRESET_TEXT_INDEX" val="2"/>
  <p:tag name="KSO_WM_UNIT_PRESET_TEXT_LEN" val="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主题5">
  <a:themeElements>
    <a:clrScheme name="自定义 40">
      <a:dk1>
        <a:srgbClr val="000000"/>
      </a:dk1>
      <a:lt1>
        <a:srgbClr val="FFFFFF"/>
      </a:lt1>
      <a:dk2>
        <a:srgbClr val="2D444F"/>
      </a:dk2>
      <a:lt2>
        <a:srgbClr val="F0F0F0"/>
      </a:lt2>
      <a:accent1>
        <a:srgbClr val="5A889E"/>
      </a:accent1>
      <a:accent2>
        <a:srgbClr val="FFC000"/>
      </a:accent2>
      <a:accent3>
        <a:srgbClr val="BF9000"/>
      </a:accent3>
      <a:accent4>
        <a:srgbClr val="314760"/>
      </a:accent4>
      <a:accent5>
        <a:srgbClr val="A5A5A5"/>
      </a:accent5>
      <a:accent6>
        <a:srgbClr val="44546A"/>
      </a:accent6>
      <a:hlink>
        <a:srgbClr val="5A889E"/>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2740</Words>
  <Application>WPS 演示</Application>
  <PresentationFormat>自定义</PresentationFormat>
  <Paragraphs>297</Paragraphs>
  <Slides>38</Slides>
  <Notes>36</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Office 主题​​</vt:lpstr>
      <vt:lpstr>1_主题5</vt:lpstr>
      <vt:lpstr>幻灯片 1</vt:lpstr>
      <vt:lpstr>年报系统介绍</vt:lpstr>
      <vt:lpstr>资产云平台</vt:lpstr>
      <vt:lpstr>年报登录账号</vt:lpstr>
      <vt:lpstr>单户表填报功能介绍</vt:lpstr>
      <vt:lpstr>填报方式</vt:lpstr>
      <vt:lpstr>填报方式</vt:lpstr>
      <vt:lpstr>填报方式</vt:lpstr>
      <vt:lpstr>单位初始化</vt:lpstr>
      <vt:lpstr>单位初始化</vt:lpstr>
      <vt:lpstr>年报填报</vt:lpstr>
      <vt:lpstr>全表审核</vt:lpstr>
      <vt:lpstr>说明报表</vt:lpstr>
      <vt:lpstr>年报上报</vt:lpstr>
      <vt:lpstr>单位架构维护</vt:lpstr>
      <vt:lpstr>单位架构维护</vt:lpstr>
      <vt:lpstr>架构维护功能</vt:lpstr>
      <vt:lpstr>社会统一信用代码</vt:lpstr>
      <vt:lpstr>汇总表审核功能介绍</vt:lpstr>
      <vt:lpstr>单位封面</vt:lpstr>
      <vt:lpstr>年报审核</vt:lpstr>
      <vt:lpstr>全表汇总</vt:lpstr>
      <vt:lpstr>说明报告</vt:lpstr>
      <vt:lpstr>年报上报</vt:lpstr>
      <vt:lpstr>年报其他功能说明</vt:lpstr>
      <vt:lpstr>校验公式审核逻辑</vt:lpstr>
      <vt:lpstr>校验公式审核逻辑</vt:lpstr>
      <vt:lpstr>校验公式审核逻辑</vt:lpstr>
      <vt:lpstr>修改单位封面</vt:lpstr>
      <vt:lpstr>年报数据审核表</vt:lpstr>
      <vt:lpstr>年报数据审核表</vt:lpstr>
      <vt:lpstr>年报审核注意事项</vt:lpstr>
      <vt:lpstr>年报审核注意事项</vt:lpstr>
      <vt:lpstr>资产年报功能演示</vt:lpstr>
      <vt:lpstr>年报功能上线时间</vt:lpstr>
      <vt:lpstr>资产云年报模块开放时间</vt:lpstr>
      <vt:lpstr>资产分类代码新国标</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叶 伟荣</dc:creator>
  <cp:lastModifiedBy>LXN</cp:lastModifiedBy>
  <cp:revision>141</cp:revision>
  <dcterms:created xsi:type="dcterms:W3CDTF">2018-08-31T23:39:00Z</dcterms:created>
  <dcterms:modified xsi:type="dcterms:W3CDTF">2023-02-07T12:12:20Z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FA494DD4A2A34E6FB0B90C25A641FE3D</vt:lpwstr>
  </property>
</Properties>
</file>