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4"/>
  </p:notesMasterIdLst>
  <p:sldIdLst>
    <p:sldId id="334" r:id="rId4"/>
    <p:sldId id="333" r:id="rId5"/>
    <p:sldId id="300" r:id="rId6"/>
    <p:sldId id="328" r:id="rId7"/>
    <p:sldId id="338" r:id="rId8"/>
    <p:sldId id="339" r:id="rId9"/>
    <p:sldId id="341" r:id="rId10"/>
    <p:sldId id="326" r:id="rId11"/>
    <p:sldId id="331" r:id="rId12"/>
    <p:sldId id="340" r:id="rId13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5C3"/>
    <a:srgbClr val="FFFFFF"/>
    <a:srgbClr val="3E56A3"/>
    <a:srgbClr val="2C489A"/>
    <a:srgbClr val="2C489B"/>
    <a:srgbClr val="2B4A99"/>
    <a:srgbClr val="4466A2"/>
    <a:srgbClr val="2F5597"/>
    <a:srgbClr val="3E57A3"/>
    <a:srgbClr val="3F5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91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90" y="66"/>
      </p:cViewPr>
      <p:guideLst>
        <p:guide orient="horz" pos="21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49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6" Type="http://schemas.openxmlformats.org/officeDocument/2006/relationships/slideLayout" Target="../slideLayouts/slideLayout12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6" Type="http://schemas.openxmlformats.org/officeDocument/2006/relationships/slideLayout" Target="../slideLayouts/slideLayout1.xml"/><Relationship Id="rId25" Type="http://schemas.openxmlformats.org/officeDocument/2006/relationships/tags" Target="../tags/tag48.xml"/><Relationship Id="rId24" Type="http://schemas.openxmlformats.org/officeDocument/2006/relationships/tags" Target="../tags/tag47.xml"/><Relationship Id="rId23" Type="http://schemas.openxmlformats.org/officeDocument/2006/relationships/tags" Target="../tags/tag46.xml"/><Relationship Id="rId22" Type="http://schemas.openxmlformats.org/officeDocument/2006/relationships/tags" Target="../tags/tag45.xml"/><Relationship Id="rId21" Type="http://schemas.openxmlformats.org/officeDocument/2006/relationships/tags" Target="../tags/tag44.xml"/><Relationship Id="rId20" Type="http://schemas.openxmlformats.org/officeDocument/2006/relationships/tags" Target="../tags/tag43.xml"/><Relationship Id="rId2" Type="http://schemas.openxmlformats.org/officeDocument/2006/relationships/tags" Target="../tags/tag25.xml"/><Relationship Id="rId19" Type="http://schemas.openxmlformats.org/officeDocument/2006/relationships/tags" Target="../tags/tag42.xml"/><Relationship Id="rId18" Type="http://schemas.openxmlformats.org/officeDocument/2006/relationships/tags" Target="../tags/tag41.xml"/><Relationship Id="rId17" Type="http://schemas.openxmlformats.org/officeDocument/2006/relationships/tags" Target="../tags/tag40.xml"/><Relationship Id="rId16" Type="http://schemas.openxmlformats.org/officeDocument/2006/relationships/tags" Target="../tags/tag39.xml"/><Relationship Id="rId15" Type="http://schemas.openxmlformats.org/officeDocument/2006/relationships/tags" Target="../tags/tag38.xml"/><Relationship Id="rId14" Type="http://schemas.openxmlformats.org/officeDocument/2006/relationships/tags" Target="../tags/tag37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663065" y="1995170"/>
            <a:ext cx="10528300" cy="1452880"/>
            <a:chOff x="2619" y="3142"/>
            <a:chExt cx="16580" cy="2288"/>
          </a:xfrm>
          <a:solidFill>
            <a:srgbClr val="3C85C3">
              <a:alpha val="70000"/>
            </a:srgbClr>
          </a:solidFill>
        </p:grpSpPr>
        <p:sp>
          <p:nvSpPr>
            <p:cNvPr id="3" name="五边形 2"/>
            <p:cNvSpPr/>
            <p:nvPr/>
          </p:nvSpPr>
          <p:spPr>
            <a:xfrm rot="10800000">
              <a:off x="2619" y="3142"/>
              <a:ext cx="16095" cy="2288"/>
            </a:xfrm>
            <a:prstGeom prst="homePlate">
              <a:avLst>
                <a:gd name="adj" fmla="val 3548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89" name="五边形 88"/>
            <p:cNvSpPr/>
            <p:nvPr/>
          </p:nvSpPr>
          <p:spPr>
            <a:xfrm rot="10800000">
              <a:off x="18849" y="3142"/>
              <a:ext cx="351" cy="2288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4" name="TextBox 20"/>
          <p:cNvSpPr txBox="1"/>
          <p:nvPr/>
        </p:nvSpPr>
        <p:spPr>
          <a:xfrm>
            <a:off x="3181350" y="2395220"/>
            <a:ext cx="8399780" cy="706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案例名称（楷体</a:t>
            </a:r>
            <a:r>
              <a:rPr lang="en-US" altLang="zh-CN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36-44</a:t>
            </a:r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</a:t>
            </a:r>
            <a:r>
              <a:rPr lang="en-US" altLang="zh-CN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</a:t>
            </a:r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加粗居中）</a:t>
            </a:r>
            <a:endParaRPr lang="zh-CN" altLang="en-US" sz="4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0" name="TextBox 20"/>
          <p:cNvSpPr txBox="1"/>
          <p:nvPr/>
        </p:nvSpPr>
        <p:spPr>
          <a:xfrm>
            <a:off x="4680585" y="4818380"/>
            <a:ext cx="6762750" cy="829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北京市海淀区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A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中学(单位：楷体24号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加粗居中)</a:t>
            </a:r>
            <a:endParaRPr lang="zh-CN" altLang="en-US" sz="24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  <a:p>
            <a:endParaRPr lang="en-US" altLang="zh-CN" sz="2400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1" name="TextBox 20"/>
          <p:cNvSpPr txBox="1"/>
          <p:nvPr/>
        </p:nvSpPr>
        <p:spPr>
          <a:xfrm>
            <a:off x="4956810" y="4224020"/>
            <a:ext cx="723455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     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张三 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(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姓名：楷体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24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加粗居中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)</a:t>
            </a:r>
            <a:endParaRPr lang="en-US" altLang="zh-CN" sz="24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9525" y="922020"/>
            <a:ext cx="9378315" cy="405130"/>
            <a:chOff x="-15" y="1452"/>
            <a:chExt cx="14769" cy="638"/>
          </a:xfrm>
        </p:grpSpPr>
        <p:sp>
          <p:nvSpPr>
            <p:cNvPr id="2" name="TextBox 20"/>
            <p:cNvSpPr txBox="1"/>
            <p:nvPr/>
          </p:nvSpPr>
          <p:spPr>
            <a:xfrm>
              <a:off x="546" y="1452"/>
              <a:ext cx="14208" cy="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应用场景：</a:t>
              </a:r>
              <a:r>
                <a:rPr 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主场景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-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典型场景（楷体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20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号）</a:t>
              </a:r>
              <a:endParaRPr lang="zh-CN" altLang="en-US" sz="2000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-15" y="2090"/>
              <a:ext cx="7169" cy="0"/>
            </a:xfrm>
            <a:prstGeom prst="line">
              <a:avLst/>
            </a:prstGeom>
            <a:ln w="25400">
              <a:solidFill>
                <a:srgbClr val="3C85C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五边形 8"/>
            <p:cNvSpPr/>
            <p:nvPr/>
          </p:nvSpPr>
          <p:spPr>
            <a:xfrm>
              <a:off x="0" y="1526"/>
              <a:ext cx="513" cy="564"/>
            </a:xfrm>
            <a:prstGeom prst="homePlate">
              <a:avLst>
                <a:gd name="adj" fmla="val 28927"/>
              </a:avLst>
            </a:prstGeom>
            <a:solidFill>
              <a:srgbClr val="3C85C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idx="13"/>
          </p:nvPr>
        </p:nvSpPr>
        <p:spPr>
          <a:xfrm>
            <a:off x="4960773" y="2474136"/>
            <a:ext cx="5633085" cy="1651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7200" b="1" spc="100" dirty="0">
                <a:solidFill>
                  <a:schemeClr val="bg1"/>
                </a:solidFill>
                <a:latin typeface="楷体" charset="0"/>
                <a:ea typeface="楷体" charset="0"/>
              </a:rPr>
              <a:t>谢谢！</a:t>
            </a:r>
            <a:endParaRPr lang="zh-CN" altLang="en-US" sz="7200" b="1" spc="100" dirty="0">
              <a:solidFill>
                <a:schemeClr val="bg1"/>
              </a:solidFill>
              <a:latin typeface="楷体" charset="0"/>
              <a:ea typeface="楷体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663065" y="1995170"/>
            <a:ext cx="10528300" cy="1452880"/>
            <a:chOff x="2619" y="3142"/>
            <a:chExt cx="16580" cy="2288"/>
          </a:xfrm>
          <a:solidFill>
            <a:srgbClr val="3C85C3">
              <a:alpha val="70000"/>
            </a:srgbClr>
          </a:solidFill>
        </p:grpSpPr>
        <p:sp>
          <p:nvSpPr>
            <p:cNvPr id="3" name="五边形 2"/>
            <p:cNvSpPr/>
            <p:nvPr/>
          </p:nvSpPr>
          <p:spPr>
            <a:xfrm rot="10800000">
              <a:off x="2619" y="3142"/>
              <a:ext cx="16095" cy="2288"/>
            </a:xfrm>
            <a:prstGeom prst="homePlate">
              <a:avLst>
                <a:gd name="adj" fmla="val 3548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n>
                  <a:solidFill>
                    <a:schemeClr val="bg1"/>
                  </a:solidFill>
                </a:ln>
                <a:ea typeface="Microsoft YaHei" panose="020B0503020204020204" pitchFamily="34" charset="-122"/>
              </a:endParaRPr>
            </a:p>
          </p:txBody>
        </p:sp>
        <p:sp>
          <p:nvSpPr>
            <p:cNvPr id="89" name="五边形 88"/>
            <p:cNvSpPr/>
            <p:nvPr/>
          </p:nvSpPr>
          <p:spPr>
            <a:xfrm rot="10800000">
              <a:off x="18849" y="3142"/>
              <a:ext cx="351" cy="2288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n>
                  <a:solidFill>
                    <a:schemeClr val="bg1"/>
                  </a:solidFill>
                </a:ln>
                <a:ea typeface="Microsoft YaHei" panose="020B0503020204020204" pitchFamily="34" charset="-122"/>
              </a:endParaRPr>
            </a:p>
          </p:txBody>
        </p:sp>
      </p:grpSp>
      <p:sp>
        <p:nvSpPr>
          <p:cNvPr id="4" name="TextBox 20"/>
          <p:cNvSpPr txBox="1"/>
          <p:nvPr/>
        </p:nvSpPr>
        <p:spPr>
          <a:xfrm>
            <a:off x="3055620" y="2084705"/>
            <a:ext cx="7802880" cy="13220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教师人工智能应用案例征集活动</a:t>
            </a:r>
            <a:endParaRPr lang="zh-CN" altLang="en-US" sz="4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标题页</a:t>
            </a:r>
            <a:r>
              <a:rPr lang="en-US" altLang="zh-CN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——</a:t>
            </a:r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样例展示</a:t>
            </a:r>
            <a:endParaRPr lang="zh-CN" altLang="en-US" sz="4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0" name="TextBox 20"/>
          <p:cNvSpPr txBox="1"/>
          <p:nvPr/>
        </p:nvSpPr>
        <p:spPr>
          <a:xfrm>
            <a:off x="4819650" y="4818380"/>
            <a:ext cx="6762750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北京市海淀区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A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中学</a:t>
            </a:r>
            <a:endParaRPr lang="en-US" altLang="zh-CN" sz="2400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1" name="TextBox 20"/>
          <p:cNvSpPr txBox="1"/>
          <p:nvPr/>
        </p:nvSpPr>
        <p:spPr>
          <a:xfrm>
            <a:off x="5828665" y="4224020"/>
            <a:ext cx="723455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张三  </a:t>
            </a:r>
            <a:endParaRPr lang="en-US" altLang="zh-CN" sz="24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9525" y="922020"/>
            <a:ext cx="9378315" cy="405130"/>
            <a:chOff x="-15" y="1452"/>
            <a:chExt cx="14769" cy="638"/>
          </a:xfrm>
        </p:grpSpPr>
        <p:sp>
          <p:nvSpPr>
            <p:cNvPr id="17" name="TextBox 20"/>
            <p:cNvSpPr txBox="1"/>
            <p:nvPr/>
          </p:nvSpPr>
          <p:spPr>
            <a:xfrm>
              <a:off x="546" y="1452"/>
              <a:ext cx="14208" cy="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  <a:sym typeface="+mn-ea"/>
                </a:rPr>
                <a:t>应用场景：助教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  <a:sym typeface="+mn-ea"/>
                </a:rPr>
                <a:t>-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  <a:sym typeface="+mn-ea"/>
                </a:rPr>
                <a:t>教学设计</a:t>
              </a:r>
              <a:endParaRPr lang="en-US" altLang="zh-CN" sz="2000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endParaRPr>
            </a:p>
          </p:txBody>
        </p:sp>
        <p:cxnSp>
          <p:nvCxnSpPr>
            <p:cNvPr id="101" name="直接连接符 100"/>
            <p:cNvCxnSpPr/>
            <p:nvPr/>
          </p:nvCxnSpPr>
          <p:spPr>
            <a:xfrm>
              <a:off x="-15" y="2090"/>
              <a:ext cx="6001" cy="0"/>
            </a:xfrm>
            <a:prstGeom prst="line">
              <a:avLst/>
            </a:prstGeom>
            <a:ln w="25400">
              <a:solidFill>
                <a:srgbClr val="3C85C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五边形 4"/>
            <p:cNvSpPr/>
            <p:nvPr/>
          </p:nvSpPr>
          <p:spPr>
            <a:xfrm>
              <a:off x="0" y="1526"/>
              <a:ext cx="513" cy="564"/>
            </a:xfrm>
            <a:prstGeom prst="homePlate">
              <a:avLst>
                <a:gd name="adj" fmla="val 28927"/>
              </a:avLst>
            </a:prstGeom>
            <a:solidFill>
              <a:srgbClr val="3C85C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2997835" y="1392555"/>
            <a:ext cx="8003540" cy="53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1. 点击此处添加（楷体</a:t>
            </a:r>
            <a:r>
              <a:rPr lang="en-US" altLang="zh-CN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20-32</a:t>
            </a:r>
            <a:r>
              <a:rPr lang="zh-CN" altLang="en-US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号）</a:t>
            </a:r>
            <a:endParaRPr lang="zh-CN" altLang="en-US" sz="2400" spc="100" dirty="0">
              <a:solidFill>
                <a:schemeClr val="tx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425"/>
              <a:ext cx="1663" cy="40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4000" dirty="0">
                  <a:latin typeface="SimHei" panose="02010609060101010101" charset="-122"/>
                  <a:ea typeface="SimHei" panose="02010609060101010101" charset="-122"/>
                  <a:sym typeface="+mn-ea"/>
                </a:rPr>
                <a:t>案例概述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过程与方法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成效与经验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9.xml><?xml version="1.0" encoding="utf-8"?>
<p:tagLst xmlns:p="http://schemas.openxmlformats.org/presentationml/2006/main">
  <p:tag name="RESOURCE_RECORD_KEY" val="{&quot;13&quot;:[4519456,4519452,20025430,4364924,4364903,4364942]}"/>
</p:tagLst>
</file>

<file path=ppt/tags/tag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WPS 演示</Application>
  <PresentationFormat>宽屏</PresentationFormat>
  <Paragraphs>90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9" baseType="lpstr">
      <vt:lpstr>Arial</vt:lpstr>
      <vt:lpstr>SimSun</vt:lpstr>
      <vt:lpstr>Wingdings</vt:lpstr>
      <vt:lpstr>Nimbus Roman No9 L</vt:lpstr>
      <vt:lpstr>Microsoft YaHei</vt:lpstr>
      <vt:lpstr>楷体</vt:lpstr>
      <vt:lpstr>方正楷体_GBK</vt:lpstr>
      <vt:lpstr>SimHei</vt:lpstr>
      <vt:lpstr>方正黑体_GBK</vt:lpstr>
      <vt:lpstr>Microsoft YaHei</vt:lpstr>
      <vt:lpstr>SimSun</vt:lpstr>
      <vt:lpstr>Arial Unicode MS</vt:lpstr>
      <vt:lpstr>等线 Light</vt:lpstr>
      <vt:lpstr>国标仿宋</vt:lpstr>
      <vt:lpstr>等线</vt:lpstr>
      <vt:lpstr>Calibri</vt:lpstr>
      <vt:lpstr>方正书宋_GBK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梁瑞超</cp:lastModifiedBy>
  <cp:revision>132</cp:revision>
  <dcterms:created xsi:type="dcterms:W3CDTF">2025-06-11T01:44:39Z</dcterms:created>
  <dcterms:modified xsi:type="dcterms:W3CDTF">2025-06-11T01:44:39Z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2052-12.8.2.1119</vt:lpwstr>
  </property>
  <property fmtid="{D5CDD505-2E9C-101B-9397-08002B2CF9AE}" pid="3" name="KSOTemplateUUID">
    <vt:lpwstr>v1.0_mb_YFc6q+HctIANJrpWT950vA==</vt:lpwstr>
  </property>
  <property fmtid="{D5CDD505-2E9C-101B-9397-08002B2CF9AE}" pid="4" name="ICV">
    <vt:lpwstr>DCC963C6DAA71E7388384868EFC69528_43</vt:lpwstr>
  </property>
</Properties>
</file>